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1117" r:id="rId3"/>
    <p:sldId id="269" r:id="rId4"/>
    <p:sldId id="1114" r:id="rId5"/>
    <p:sldId id="1112" r:id="rId6"/>
    <p:sldId id="1115" r:id="rId7"/>
    <p:sldId id="1094" r:id="rId8"/>
    <p:sldId id="941" r:id="rId9"/>
    <p:sldId id="1088" r:id="rId10"/>
    <p:sldId id="1100" r:id="rId11"/>
    <p:sldId id="1105" r:id="rId12"/>
    <p:sldId id="1101" r:id="rId13"/>
    <p:sldId id="1104" r:id="rId14"/>
    <p:sldId id="257" r:id="rId15"/>
    <p:sldId id="1118" r:id="rId16"/>
    <p:sldId id="1121" r:id="rId17"/>
    <p:sldId id="1119" r:id="rId18"/>
    <p:sldId id="1116" r:id="rId19"/>
    <p:sldId id="1120" r:id="rId20"/>
    <p:sldId id="263" r:id="rId21"/>
    <p:sldId id="264" r:id="rId22"/>
    <p:sldId id="265" r:id="rId23"/>
    <p:sldId id="267" r:id="rId24"/>
    <p:sldId id="26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1"/>
    <p:restoredTop sz="76344"/>
  </p:normalViewPr>
  <p:slideViewPr>
    <p:cSldViewPr snapToGrid="0" snapToObjects="1">
      <p:cViewPr>
        <p:scale>
          <a:sx n="84" d="100"/>
          <a:sy n="84" d="100"/>
        </p:scale>
        <p:origin x="328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47AEF-A55C-473B-A599-EF63D889613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058A5C4-0312-4DB0-A202-80B823D862DA}">
      <dgm:prSet/>
      <dgm:spPr/>
      <dgm:t>
        <a:bodyPr/>
        <a:lstStyle/>
        <a:p>
          <a:r>
            <a:rPr lang="en-US" b="1" i="0" baseline="0" dirty="0"/>
            <a:t>asking questions early</a:t>
          </a:r>
          <a:r>
            <a:rPr lang="en-US" b="0" i="0" baseline="0" dirty="0"/>
            <a:t>: </a:t>
          </a:r>
          <a:r>
            <a:rPr lang="en-US" b="0" i="1" baseline="0" dirty="0"/>
            <a:t>Who benefits? Who might be harmed?</a:t>
          </a:r>
          <a:endParaRPr lang="en-US" dirty="0"/>
        </a:p>
      </dgm:t>
    </dgm:pt>
    <dgm:pt modelId="{5881285C-FACB-45B4-AC02-B1FA8EFB12F0}" type="parTrans" cxnId="{1BEF2A74-D9B9-4D3E-B562-3524116C3048}">
      <dgm:prSet/>
      <dgm:spPr/>
      <dgm:t>
        <a:bodyPr/>
        <a:lstStyle/>
        <a:p>
          <a:endParaRPr lang="en-US"/>
        </a:p>
      </dgm:t>
    </dgm:pt>
    <dgm:pt modelId="{7BC881BA-6009-4455-9435-80B24A43FAA0}" type="sibTrans" cxnId="{1BEF2A74-D9B9-4D3E-B562-3524116C3048}">
      <dgm:prSet/>
      <dgm:spPr/>
      <dgm:t>
        <a:bodyPr/>
        <a:lstStyle/>
        <a:p>
          <a:endParaRPr lang="en-US"/>
        </a:p>
      </dgm:t>
    </dgm:pt>
    <dgm:pt modelId="{AEC2BC9E-0E5D-4F99-B9E4-25C120B4FAA5}">
      <dgm:prSet/>
      <dgm:spPr/>
      <dgm:t>
        <a:bodyPr/>
        <a:lstStyle/>
        <a:p>
          <a:r>
            <a:rPr lang="en-US" b="0" i="0" baseline="0"/>
            <a:t>It requires </a:t>
          </a:r>
          <a:r>
            <a:rPr lang="en-US" b="1" i="0" baseline="0"/>
            <a:t>empathy, reflection, and humility</a:t>
          </a:r>
          <a:r>
            <a:rPr lang="en-US" b="0" i="0" baseline="0"/>
            <a:t>, recognizing that technical decisions are never value-neutral.</a:t>
          </a:r>
          <a:endParaRPr lang="en-US"/>
        </a:p>
      </dgm:t>
    </dgm:pt>
    <dgm:pt modelId="{342BD556-6FFA-4184-8E8C-A0FDF4673883}" type="parTrans" cxnId="{1D2F2E31-CDAD-4B1D-951A-A3DC97CB9003}">
      <dgm:prSet/>
      <dgm:spPr/>
      <dgm:t>
        <a:bodyPr/>
        <a:lstStyle/>
        <a:p>
          <a:endParaRPr lang="en-US"/>
        </a:p>
      </dgm:t>
    </dgm:pt>
    <dgm:pt modelId="{C2A11F8E-0C9C-4252-8F01-03B2455AE947}" type="sibTrans" cxnId="{1D2F2E31-CDAD-4B1D-951A-A3DC97CB9003}">
      <dgm:prSet/>
      <dgm:spPr/>
      <dgm:t>
        <a:bodyPr/>
        <a:lstStyle/>
        <a:p>
          <a:endParaRPr lang="en-US"/>
        </a:p>
      </dgm:t>
    </dgm:pt>
    <dgm:pt modelId="{85C47358-5EA4-4D56-8432-372E0A5213E6}">
      <dgm:prSet/>
      <dgm:spPr/>
      <dgm:t>
        <a:bodyPr/>
        <a:lstStyle/>
        <a:p>
          <a:r>
            <a:rPr lang="en-US" b="0" i="0" baseline="0" dirty="0"/>
            <a:t>It shifts the engineer’s perspective from “What works best technically?” to “What serves people best — and justly?”</a:t>
          </a:r>
          <a:endParaRPr lang="en-US" dirty="0"/>
        </a:p>
      </dgm:t>
    </dgm:pt>
    <dgm:pt modelId="{56F8E733-800C-4707-A52D-1ED2603EEC71}" type="parTrans" cxnId="{F6A4F01E-96DD-44C7-9124-A1E83B4DD7E9}">
      <dgm:prSet/>
      <dgm:spPr/>
      <dgm:t>
        <a:bodyPr/>
        <a:lstStyle/>
        <a:p>
          <a:endParaRPr lang="en-US"/>
        </a:p>
      </dgm:t>
    </dgm:pt>
    <dgm:pt modelId="{A624B1D1-16C4-4C02-8790-A8C18492D155}" type="sibTrans" cxnId="{F6A4F01E-96DD-44C7-9124-A1E83B4DD7E9}">
      <dgm:prSet/>
      <dgm:spPr/>
      <dgm:t>
        <a:bodyPr/>
        <a:lstStyle/>
        <a:p>
          <a:endParaRPr lang="en-US"/>
        </a:p>
      </dgm:t>
    </dgm:pt>
    <dgm:pt modelId="{CD533FA9-8825-E449-A60A-C1C04C6BC4E2}">
      <dgm:prSet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Embedding ethics in </a:t>
          </a:r>
          <a:r>
            <a:rPr lang="en-US" b="1" dirty="0">
              <a:solidFill>
                <a:srgbClr val="00B050"/>
              </a:solidFill>
            </a:rPr>
            <a:t>elicitation</a:t>
          </a:r>
          <a:r>
            <a:rPr lang="en-US" dirty="0">
              <a:solidFill>
                <a:srgbClr val="00B050"/>
              </a:solidFill>
            </a:rPr>
            <a:t>, </a:t>
          </a:r>
          <a:r>
            <a:rPr lang="en-US" b="1" dirty="0">
              <a:solidFill>
                <a:srgbClr val="00B050"/>
              </a:solidFill>
            </a:rPr>
            <a:t>analysis</a:t>
          </a:r>
          <a:r>
            <a:rPr lang="en-US" dirty="0">
              <a:solidFill>
                <a:srgbClr val="00B050"/>
              </a:solidFill>
            </a:rPr>
            <a:t>, and </a:t>
          </a:r>
          <a:r>
            <a:rPr lang="en-US" b="1" dirty="0">
              <a:solidFill>
                <a:srgbClr val="00B050"/>
              </a:solidFill>
            </a:rPr>
            <a:t>validation</a:t>
          </a:r>
          <a:r>
            <a:rPr lang="en-US" dirty="0">
              <a:solidFill>
                <a:srgbClr val="00B050"/>
              </a:solidFill>
            </a:rPr>
            <a:t> phases.</a:t>
          </a:r>
        </a:p>
      </dgm:t>
    </dgm:pt>
    <dgm:pt modelId="{D79EEFB9-A011-AD45-B26D-092856A367B0}" type="parTrans" cxnId="{9D89551D-3DEE-A146-A76E-F4BD6D7BCC0E}">
      <dgm:prSet/>
      <dgm:spPr/>
      <dgm:t>
        <a:bodyPr/>
        <a:lstStyle/>
        <a:p>
          <a:endParaRPr lang="en-US"/>
        </a:p>
      </dgm:t>
    </dgm:pt>
    <dgm:pt modelId="{1E3BF8A1-7D6C-4F49-8332-85F377690EBC}" type="sibTrans" cxnId="{9D89551D-3DEE-A146-A76E-F4BD6D7BCC0E}">
      <dgm:prSet/>
      <dgm:spPr/>
      <dgm:t>
        <a:bodyPr/>
        <a:lstStyle/>
        <a:p>
          <a:endParaRPr lang="en-US"/>
        </a:p>
      </dgm:t>
    </dgm:pt>
    <dgm:pt modelId="{D1AC6823-27AE-9D4C-BD91-80D5254C7B3D}" type="pres">
      <dgm:prSet presAssocID="{80547AEF-A55C-473B-A599-EF63D889613E}" presName="vert0" presStyleCnt="0">
        <dgm:presLayoutVars>
          <dgm:dir/>
          <dgm:animOne val="branch"/>
          <dgm:animLvl val="lvl"/>
        </dgm:presLayoutVars>
      </dgm:prSet>
      <dgm:spPr/>
    </dgm:pt>
    <dgm:pt modelId="{FA1CC0EB-13CD-354B-B636-40E737E9EB16}" type="pres">
      <dgm:prSet presAssocID="{4058A5C4-0312-4DB0-A202-80B823D862DA}" presName="thickLine" presStyleLbl="alignNode1" presStyleIdx="0" presStyleCnt="4"/>
      <dgm:spPr/>
    </dgm:pt>
    <dgm:pt modelId="{F7CF766B-577E-234E-8252-CB782DB312D1}" type="pres">
      <dgm:prSet presAssocID="{4058A5C4-0312-4DB0-A202-80B823D862DA}" presName="horz1" presStyleCnt="0"/>
      <dgm:spPr/>
    </dgm:pt>
    <dgm:pt modelId="{5AA7AEC9-26FB-924E-9C38-C5C2752C48E8}" type="pres">
      <dgm:prSet presAssocID="{4058A5C4-0312-4DB0-A202-80B823D862DA}" presName="tx1" presStyleLbl="revTx" presStyleIdx="0" presStyleCnt="4"/>
      <dgm:spPr/>
    </dgm:pt>
    <dgm:pt modelId="{61E162CA-4130-934F-A069-97C18A0C0169}" type="pres">
      <dgm:prSet presAssocID="{4058A5C4-0312-4DB0-A202-80B823D862DA}" presName="vert1" presStyleCnt="0"/>
      <dgm:spPr/>
    </dgm:pt>
    <dgm:pt modelId="{8A35D423-D958-CA47-AC57-A97436FC2D68}" type="pres">
      <dgm:prSet presAssocID="{AEC2BC9E-0E5D-4F99-B9E4-25C120B4FAA5}" presName="thickLine" presStyleLbl="alignNode1" presStyleIdx="1" presStyleCnt="4"/>
      <dgm:spPr/>
    </dgm:pt>
    <dgm:pt modelId="{B9041D75-453E-2748-835F-D1FD3DC62531}" type="pres">
      <dgm:prSet presAssocID="{AEC2BC9E-0E5D-4F99-B9E4-25C120B4FAA5}" presName="horz1" presStyleCnt="0"/>
      <dgm:spPr/>
    </dgm:pt>
    <dgm:pt modelId="{ACFE30B9-6C02-CE46-9261-C43558177AC9}" type="pres">
      <dgm:prSet presAssocID="{AEC2BC9E-0E5D-4F99-B9E4-25C120B4FAA5}" presName="tx1" presStyleLbl="revTx" presStyleIdx="1" presStyleCnt="4"/>
      <dgm:spPr/>
    </dgm:pt>
    <dgm:pt modelId="{44DD7F06-61BA-B14D-960A-072C65001716}" type="pres">
      <dgm:prSet presAssocID="{AEC2BC9E-0E5D-4F99-B9E4-25C120B4FAA5}" presName="vert1" presStyleCnt="0"/>
      <dgm:spPr/>
    </dgm:pt>
    <dgm:pt modelId="{9B0D816F-2938-8946-886F-78EBC6BF4812}" type="pres">
      <dgm:prSet presAssocID="{85C47358-5EA4-4D56-8432-372E0A5213E6}" presName="thickLine" presStyleLbl="alignNode1" presStyleIdx="2" presStyleCnt="4"/>
      <dgm:spPr/>
    </dgm:pt>
    <dgm:pt modelId="{B351403F-9AFC-604B-B8E5-56FAD6C1F284}" type="pres">
      <dgm:prSet presAssocID="{85C47358-5EA4-4D56-8432-372E0A5213E6}" presName="horz1" presStyleCnt="0"/>
      <dgm:spPr/>
    </dgm:pt>
    <dgm:pt modelId="{3F1FC6D0-61CA-3B45-BB26-401A1B07A5BF}" type="pres">
      <dgm:prSet presAssocID="{85C47358-5EA4-4D56-8432-372E0A5213E6}" presName="tx1" presStyleLbl="revTx" presStyleIdx="2" presStyleCnt="4"/>
      <dgm:spPr/>
    </dgm:pt>
    <dgm:pt modelId="{B7A3F334-27DF-6C4D-89EF-44650D22A48B}" type="pres">
      <dgm:prSet presAssocID="{85C47358-5EA4-4D56-8432-372E0A5213E6}" presName="vert1" presStyleCnt="0"/>
      <dgm:spPr/>
    </dgm:pt>
    <dgm:pt modelId="{DCC7BD1A-8FBD-DE46-A90E-4D4E3FDA014A}" type="pres">
      <dgm:prSet presAssocID="{CD533FA9-8825-E449-A60A-C1C04C6BC4E2}" presName="thickLine" presStyleLbl="alignNode1" presStyleIdx="3" presStyleCnt="4"/>
      <dgm:spPr/>
    </dgm:pt>
    <dgm:pt modelId="{556830BA-2283-8246-BDF3-FCCCAE08189B}" type="pres">
      <dgm:prSet presAssocID="{CD533FA9-8825-E449-A60A-C1C04C6BC4E2}" presName="horz1" presStyleCnt="0"/>
      <dgm:spPr/>
    </dgm:pt>
    <dgm:pt modelId="{C3DBE42F-81EC-B148-AEC8-3E3EA09FEA85}" type="pres">
      <dgm:prSet presAssocID="{CD533FA9-8825-E449-A60A-C1C04C6BC4E2}" presName="tx1" presStyleLbl="revTx" presStyleIdx="3" presStyleCnt="4"/>
      <dgm:spPr/>
    </dgm:pt>
    <dgm:pt modelId="{F7AB5A51-6654-A84A-BDA8-CBC83FCC7377}" type="pres">
      <dgm:prSet presAssocID="{CD533FA9-8825-E449-A60A-C1C04C6BC4E2}" presName="vert1" presStyleCnt="0"/>
      <dgm:spPr/>
    </dgm:pt>
  </dgm:ptLst>
  <dgm:cxnLst>
    <dgm:cxn modelId="{9D89551D-3DEE-A146-A76E-F4BD6D7BCC0E}" srcId="{80547AEF-A55C-473B-A599-EF63D889613E}" destId="{CD533FA9-8825-E449-A60A-C1C04C6BC4E2}" srcOrd="3" destOrd="0" parTransId="{D79EEFB9-A011-AD45-B26D-092856A367B0}" sibTransId="{1E3BF8A1-7D6C-4F49-8332-85F377690EBC}"/>
    <dgm:cxn modelId="{F6A4F01E-96DD-44C7-9124-A1E83B4DD7E9}" srcId="{80547AEF-A55C-473B-A599-EF63D889613E}" destId="{85C47358-5EA4-4D56-8432-372E0A5213E6}" srcOrd="2" destOrd="0" parTransId="{56F8E733-800C-4707-A52D-1ED2603EEC71}" sibTransId="{A624B1D1-16C4-4C02-8790-A8C18492D155}"/>
    <dgm:cxn modelId="{1D2F2E31-CDAD-4B1D-951A-A3DC97CB9003}" srcId="{80547AEF-A55C-473B-A599-EF63D889613E}" destId="{AEC2BC9E-0E5D-4F99-B9E4-25C120B4FAA5}" srcOrd="1" destOrd="0" parTransId="{342BD556-6FFA-4184-8E8C-A0FDF4673883}" sibTransId="{C2A11F8E-0C9C-4252-8F01-03B2455AE947}"/>
    <dgm:cxn modelId="{825BF33D-5B71-0641-BD52-D4BCE2E17637}" type="presOf" srcId="{4058A5C4-0312-4DB0-A202-80B823D862DA}" destId="{5AA7AEC9-26FB-924E-9C38-C5C2752C48E8}" srcOrd="0" destOrd="0" presId="urn:microsoft.com/office/officeart/2008/layout/LinedList"/>
    <dgm:cxn modelId="{FA34595C-2DEC-C441-9D0A-51171FE92F8E}" type="presOf" srcId="{CD533FA9-8825-E449-A60A-C1C04C6BC4E2}" destId="{C3DBE42F-81EC-B148-AEC8-3E3EA09FEA85}" srcOrd="0" destOrd="0" presId="urn:microsoft.com/office/officeart/2008/layout/LinedList"/>
    <dgm:cxn modelId="{1BEF2A74-D9B9-4D3E-B562-3524116C3048}" srcId="{80547AEF-A55C-473B-A599-EF63D889613E}" destId="{4058A5C4-0312-4DB0-A202-80B823D862DA}" srcOrd="0" destOrd="0" parTransId="{5881285C-FACB-45B4-AC02-B1FA8EFB12F0}" sibTransId="{7BC881BA-6009-4455-9435-80B24A43FAA0}"/>
    <dgm:cxn modelId="{F71DBA75-4CC7-CE4A-9FDC-21D140AAFD42}" type="presOf" srcId="{AEC2BC9E-0E5D-4F99-B9E4-25C120B4FAA5}" destId="{ACFE30B9-6C02-CE46-9261-C43558177AC9}" srcOrd="0" destOrd="0" presId="urn:microsoft.com/office/officeart/2008/layout/LinedList"/>
    <dgm:cxn modelId="{006CC687-4FBA-6148-9E64-58647581BE85}" type="presOf" srcId="{85C47358-5EA4-4D56-8432-372E0A5213E6}" destId="{3F1FC6D0-61CA-3B45-BB26-401A1B07A5BF}" srcOrd="0" destOrd="0" presId="urn:microsoft.com/office/officeart/2008/layout/LinedList"/>
    <dgm:cxn modelId="{93BBC398-7421-1443-8E13-667D42FBD7B9}" type="presOf" srcId="{80547AEF-A55C-473B-A599-EF63D889613E}" destId="{D1AC6823-27AE-9D4C-BD91-80D5254C7B3D}" srcOrd="0" destOrd="0" presId="urn:microsoft.com/office/officeart/2008/layout/LinedList"/>
    <dgm:cxn modelId="{FF2A357A-359B-7F48-B16F-EE47210162CA}" type="presParOf" srcId="{D1AC6823-27AE-9D4C-BD91-80D5254C7B3D}" destId="{FA1CC0EB-13CD-354B-B636-40E737E9EB16}" srcOrd="0" destOrd="0" presId="urn:microsoft.com/office/officeart/2008/layout/LinedList"/>
    <dgm:cxn modelId="{051F8792-7770-C245-BC53-46907F7046C4}" type="presParOf" srcId="{D1AC6823-27AE-9D4C-BD91-80D5254C7B3D}" destId="{F7CF766B-577E-234E-8252-CB782DB312D1}" srcOrd="1" destOrd="0" presId="urn:microsoft.com/office/officeart/2008/layout/LinedList"/>
    <dgm:cxn modelId="{7C1111E9-57C7-664D-8FE4-167208FE5C17}" type="presParOf" srcId="{F7CF766B-577E-234E-8252-CB782DB312D1}" destId="{5AA7AEC9-26FB-924E-9C38-C5C2752C48E8}" srcOrd="0" destOrd="0" presId="urn:microsoft.com/office/officeart/2008/layout/LinedList"/>
    <dgm:cxn modelId="{864F392A-D926-6A4A-B352-4E129B54BD03}" type="presParOf" srcId="{F7CF766B-577E-234E-8252-CB782DB312D1}" destId="{61E162CA-4130-934F-A069-97C18A0C0169}" srcOrd="1" destOrd="0" presId="urn:microsoft.com/office/officeart/2008/layout/LinedList"/>
    <dgm:cxn modelId="{A186348B-733D-384E-ADCA-99A750632383}" type="presParOf" srcId="{D1AC6823-27AE-9D4C-BD91-80D5254C7B3D}" destId="{8A35D423-D958-CA47-AC57-A97436FC2D68}" srcOrd="2" destOrd="0" presId="urn:microsoft.com/office/officeart/2008/layout/LinedList"/>
    <dgm:cxn modelId="{AC144B8E-0BE5-9546-A8E3-FF5C2C374332}" type="presParOf" srcId="{D1AC6823-27AE-9D4C-BD91-80D5254C7B3D}" destId="{B9041D75-453E-2748-835F-D1FD3DC62531}" srcOrd="3" destOrd="0" presId="urn:microsoft.com/office/officeart/2008/layout/LinedList"/>
    <dgm:cxn modelId="{D0589BF9-F222-474E-876F-87E3F9D0AB7F}" type="presParOf" srcId="{B9041D75-453E-2748-835F-D1FD3DC62531}" destId="{ACFE30B9-6C02-CE46-9261-C43558177AC9}" srcOrd="0" destOrd="0" presId="urn:microsoft.com/office/officeart/2008/layout/LinedList"/>
    <dgm:cxn modelId="{9C530235-55AA-764C-BC7C-CAB553907D55}" type="presParOf" srcId="{B9041D75-453E-2748-835F-D1FD3DC62531}" destId="{44DD7F06-61BA-B14D-960A-072C65001716}" srcOrd="1" destOrd="0" presId="urn:microsoft.com/office/officeart/2008/layout/LinedList"/>
    <dgm:cxn modelId="{EE4F0ABD-AF46-CF4F-91B5-01136E5659A0}" type="presParOf" srcId="{D1AC6823-27AE-9D4C-BD91-80D5254C7B3D}" destId="{9B0D816F-2938-8946-886F-78EBC6BF4812}" srcOrd="4" destOrd="0" presId="urn:microsoft.com/office/officeart/2008/layout/LinedList"/>
    <dgm:cxn modelId="{69271176-F179-9A41-8898-485B93493FAD}" type="presParOf" srcId="{D1AC6823-27AE-9D4C-BD91-80D5254C7B3D}" destId="{B351403F-9AFC-604B-B8E5-56FAD6C1F284}" srcOrd="5" destOrd="0" presId="urn:microsoft.com/office/officeart/2008/layout/LinedList"/>
    <dgm:cxn modelId="{26006F8F-A35C-5E4A-8CEF-E271AC36CB35}" type="presParOf" srcId="{B351403F-9AFC-604B-B8E5-56FAD6C1F284}" destId="{3F1FC6D0-61CA-3B45-BB26-401A1B07A5BF}" srcOrd="0" destOrd="0" presId="urn:microsoft.com/office/officeart/2008/layout/LinedList"/>
    <dgm:cxn modelId="{B5E72BCC-FB1B-174C-96D0-0262C4267A48}" type="presParOf" srcId="{B351403F-9AFC-604B-B8E5-56FAD6C1F284}" destId="{B7A3F334-27DF-6C4D-89EF-44650D22A48B}" srcOrd="1" destOrd="0" presId="urn:microsoft.com/office/officeart/2008/layout/LinedList"/>
    <dgm:cxn modelId="{6B76B8C5-C1D2-034F-B73C-8358D92A3695}" type="presParOf" srcId="{D1AC6823-27AE-9D4C-BD91-80D5254C7B3D}" destId="{DCC7BD1A-8FBD-DE46-A90E-4D4E3FDA014A}" srcOrd="6" destOrd="0" presId="urn:microsoft.com/office/officeart/2008/layout/LinedList"/>
    <dgm:cxn modelId="{0B2EB802-94E5-F54E-9F01-8E94C2876DF3}" type="presParOf" srcId="{D1AC6823-27AE-9D4C-BD91-80D5254C7B3D}" destId="{556830BA-2283-8246-BDF3-FCCCAE08189B}" srcOrd="7" destOrd="0" presId="urn:microsoft.com/office/officeart/2008/layout/LinedList"/>
    <dgm:cxn modelId="{32F5D809-D57C-E548-87D0-3378D30B5FF5}" type="presParOf" srcId="{556830BA-2283-8246-BDF3-FCCCAE08189B}" destId="{C3DBE42F-81EC-B148-AEC8-3E3EA09FEA85}" srcOrd="0" destOrd="0" presId="urn:microsoft.com/office/officeart/2008/layout/LinedList"/>
    <dgm:cxn modelId="{EAE4EB44-5E69-B44C-B966-DABEAE0F9B5D}" type="presParOf" srcId="{556830BA-2283-8246-BDF3-FCCCAE08189B}" destId="{F7AB5A51-6654-A84A-BDA8-CBC83FCC737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B25AA4-3039-1143-A98C-5359860372E9}" type="doc">
      <dgm:prSet loTypeId="urn:microsoft.com/office/officeart/2005/8/layout/equation2" loCatId="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4C4530A-37D9-B147-A167-C99DE109D11B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CSH</a:t>
          </a:r>
        </a:p>
      </dgm:t>
    </dgm:pt>
    <dgm:pt modelId="{17BD6747-9C11-9E45-AD48-964B7A929C74}" type="parTrans" cxnId="{1EEF8F16-0E86-EF4B-9159-84DB1BDB8514}">
      <dgm:prSet/>
      <dgm:spPr/>
      <dgm:t>
        <a:bodyPr/>
        <a:lstStyle/>
        <a:p>
          <a:endParaRPr lang="en-US"/>
        </a:p>
      </dgm:t>
    </dgm:pt>
    <dgm:pt modelId="{E7BB0163-EA3F-B142-B7A7-6DD8623291F9}" type="sibTrans" cxnId="{1EEF8F16-0E86-EF4B-9159-84DB1BDB8514}">
      <dgm:prSet/>
      <dgm:spPr/>
      <dgm:t>
        <a:bodyPr/>
        <a:lstStyle/>
        <a:p>
          <a:endParaRPr lang="en-US"/>
        </a:p>
      </dgm:t>
    </dgm:pt>
    <dgm:pt modelId="{B76303B7-D47D-7A4B-8230-4B3FE6F6B5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Ethical framework</a:t>
          </a:r>
        </a:p>
      </dgm:t>
    </dgm:pt>
    <dgm:pt modelId="{370D83BB-63EE-E646-8EB8-ECCA50CA7933}" type="parTrans" cxnId="{906CA596-41F2-3C44-962A-D187B21083C4}">
      <dgm:prSet/>
      <dgm:spPr/>
      <dgm:t>
        <a:bodyPr/>
        <a:lstStyle/>
        <a:p>
          <a:endParaRPr lang="en-US"/>
        </a:p>
      </dgm:t>
    </dgm:pt>
    <dgm:pt modelId="{4AEC6E5C-34FC-0B47-AD89-ABB472900B2A}" type="sibTrans" cxnId="{906CA596-41F2-3C44-962A-D187B21083C4}">
      <dgm:prSet/>
      <dgm:spPr/>
      <dgm:t>
        <a:bodyPr/>
        <a:lstStyle/>
        <a:p>
          <a:endParaRPr lang="en-US"/>
        </a:p>
      </dgm:t>
    </dgm:pt>
    <dgm:pt modelId="{FE6D34F8-8ADB-FA4D-956D-F9E4E91033DA}">
      <dgm:prSet phldrT="[Text]"/>
      <dgm:spPr>
        <a:solidFill>
          <a:srgbClr val="B08B8B"/>
        </a:solidFill>
      </dgm:spPr>
      <dgm:t>
        <a:bodyPr/>
        <a:lstStyle/>
        <a:p>
          <a:r>
            <a:rPr lang="en-US" dirty="0"/>
            <a:t>1. Diverse stakeholders, </a:t>
          </a:r>
        </a:p>
        <a:p>
          <a:r>
            <a:rPr lang="en-US" dirty="0"/>
            <a:t>2. System boundaries </a:t>
          </a:r>
        </a:p>
        <a:p>
          <a:r>
            <a:rPr lang="en-US" dirty="0"/>
            <a:t>3. Ethics aware requirements</a:t>
          </a:r>
        </a:p>
      </dgm:t>
    </dgm:pt>
    <dgm:pt modelId="{B612C514-C701-8745-AFA1-15B01988ADC1}" type="parTrans" cxnId="{A509D7D7-77B0-7448-8057-994956E44CCA}">
      <dgm:prSet/>
      <dgm:spPr/>
      <dgm:t>
        <a:bodyPr/>
        <a:lstStyle/>
        <a:p>
          <a:endParaRPr lang="en-US"/>
        </a:p>
      </dgm:t>
    </dgm:pt>
    <dgm:pt modelId="{6422C46E-0088-5F45-9870-BB904B599F0C}" type="sibTrans" cxnId="{A509D7D7-77B0-7448-8057-994956E44CCA}">
      <dgm:prSet/>
      <dgm:spPr/>
      <dgm:t>
        <a:bodyPr/>
        <a:lstStyle/>
        <a:p>
          <a:endParaRPr lang="en-US"/>
        </a:p>
      </dgm:t>
    </dgm:pt>
    <dgm:pt modelId="{1A73A1F1-7F12-D04A-AED3-5015D6D1B22E}" type="pres">
      <dgm:prSet presAssocID="{21B25AA4-3039-1143-A98C-5359860372E9}" presName="Name0" presStyleCnt="0">
        <dgm:presLayoutVars>
          <dgm:dir/>
          <dgm:resizeHandles val="exact"/>
        </dgm:presLayoutVars>
      </dgm:prSet>
      <dgm:spPr/>
    </dgm:pt>
    <dgm:pt modelId="{32800448-AEE8-7D44-8C19-D13AB96234F8}" type="pres">
      <dgm:prSet presAssocID="{21B25AA4-3039-1143-A98C-5359860372E9}" presName="vNodes" presStyleCnt="0"/>
      <dgm:spPr/>
    </dgm:pt>
    <dgm:pt modelId="{8D8FFBA6-439D-3546-9EAA-A20B1897603F}" type="pres">
      <dgm:prSet presAssocID="{44C4530A-37D9-B147-A167-C99DE109D11B}" presName="node" presStyleLbl="node1" presStyleIdx="0" presStyleCnt="3" custLinFactNeighborY="12244">
        <dgm:presLayoutVars>
          <dgm:bulletEnabled val="1"/>
        </dgm:presLayoutVars>
      </dgm:prSet>
      <dgm:spPr/>
    </dgm:pt>
    <dgm:pt modelId="{6A017B84-F698-1E4D-B0B2-0EDC74799E62}" type="pres">
      <dgm:prSet presAssocID="{E7BB0163-EA3F-B142-B7A7-6DD8623291F9}" presName="spacerT" presStyleCnt="0"/>
      <dgm:spPr/>
    </dgm:pt>
    <dgm:pt modelId="{D6D96CE1-1750-6A45-97EB-592367DB16E3}" type="pres">
      <dgm:prSet presAssocID="{E7BB0163-EA3F-B142-B7A7-6DD8623291F9}" presName="sibTrans" presStyleLbl="sibTrans2D1" presStyleIdx="0" presStyleCnt="2"/>
      <dgm:spPr/>
    </dgm:pt>
    <dgm:pt modelId="{75A93C0B-BBBD-7A46-83AA-DFB2645B97E7}" type="pres">
      <dgm:prSet presAssocID="{E7BB0163-EA3F-B142-B7A7-6DD8623291F9}" presName="spacerB" presStyleCnt="0"/>
      <dgm:spPr/>
    </dgm:pt>
    <dgm:pt modelId="{DC96AB93-F4E2-5348-8E06-6E84C8910235}" type="pres">
      <dgm:prSet presAssocID="{B76303B7-D47D-7A4B-8230-4B3FE6F6B5F7}" presName="node" presStyleLbl="node1" presStyleIdx="1" presStyleCnt="3">
        <dgm:presLayoutVars>
          <dgm:bulletEnabled val="1"/>
        </dgm:presLayoutVars>
      </dgm:prSet>
      <dgm:spPr/>
    </dgm:pt>
    <dgm:pt modelId="{C5947158-4A45-FD49-953D-C49C9B462166}" type="pres">
      <dgm:prSet presAssocID="{21B25AA4-3039-1143-A98C-5359860372E9}" presName="sibTransLast" presStyleLbl="sibTrans2D1" presStyleIdx="1" presStyleCnt="2"/>
      <dgm:spPr/>
    </dgm:pt>
    <dgm:pt modelId="{7D6A23AE-1DFA-8742-B4E6-620C9C911F84}" type="pres">
      <dgm:prSet presAssocID="{21B25AA4-3039-1143-A98C-5359860372E9}" presName="connectorText" presStyleLbl="sibTrans2D1" presStyleIdx="1" presStyleCnt="2"/>
      <dgm:spPr/>
    </dgm:pt>
    <dgm:pt modelId="{BEA6731D-88B1-1F43-B94A-53CED553B3CE}" type="pres">
      <dgm:prSet presAssocID="{21B25AA4-3039-1143-A98C-5359860372E9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FE12D213-92A1-F142-81B9-6E82886C7341}" type="presOf" srcId="{21B25AA4-3039-1143-A98C-5359860372E9}" destId="{1A73A1F1-7F12-D04A-AED3-5015D6D1B22E}" srcOrd="0" destOrd="0" presId="urn:microsoft.com/office/officeart/2005/8/layout/equation2"/>
    <dgm:cxn modelId="{1EEF8F16-0E86-EF4B-9159-84DB1BDB8514}" srcId="{21B25AA4-3039-1143-A98C-5359860372E9}" destId="{44C4530A-37D9-B147-A167-C99DE109D11B}" srcOrd="0" destOrd="0" parTransId="{17BD6747-9C11-9E45-AD48-964B7A929C74}" sibTransId="{E7BB0163-EA3F-B142-B7A7-6DD8623291F9}"/>
    <dgm:cxn modelId="{E7E44F35-EF26-C442-9E9F-45B238A15466}" type="presOf" srcId="{4AEC6E5C-34FC-0B47-AD89-ABB472900B2A}" destId="{7D6A23AE-1DFA-8742-B4E6-620C9C911F84}" srcOrd="1" destOrd="0" presId="urn:microsoft.com/office/officeart/2005/8/layout/equation2"/>
    <dgm:cxn modelId="{F93D073D-2F58-E344-98CB-EAD07A0C4910}" type="presOf" srcId="{FE6D34F8-8ADB-FA4D-956D-F9E4E91033DA}" destId="{BEA6731D-88B1-1F43-B94A-53CED553B3CE}" srcOrd="0" destOrd="0" presId="urn:microsoft.com/office/officeart/2005/8/layout/equation2"/>
    <dgm:cxn modelId="{74AA1E71-9D28-6743-8E08-531D48E416C7}" type="presOf" srcId="{44C4530A-37D9-B147-A167-C99DE109D11B}" destId="{8D8FFBA6-439D-3546-9EAA-A20B1897603F}" srcOrd="0" destOrd="0" presId="urn:microsoft.com/office/officeart/2005/8/layout/equation2"/>
    <dgm:cxn modelId="{FD01BE86-0DAC-C749-A7B1-1B3DCA730332}" type="presOf" srcId="{B76303B7-D47D-7A4B-8230-4B3FE6F6B5F7}" destId="{DC96AB93-F4E2-5348-8E06-6E84C8910235}" srcOrd="0" destOrd="0" presId="urn:microsoft.com/office/officeart/2005/8/layout/equation2"/>
    <dgm:cxn modelId="{906CA596-41F2-3C44-962A-D187B21083C4}" srcId="{21B25AA4-3039-1143-A98C-5359860372E9}" destId="{B76303B7-D47D-7A4B-8230-4B3FE6F6B5F7}" srcOrd="1" destOrd="0" parTransId="{370D83BB-63EE-E646-8EB8-ECCA50CA7933}" sibTransId="{4AEC6E5C-34FC-0B47-AD89-ABB472900B2A}"/>
    <dgm:cxn modelId="{E85E52B1-7B7E-1943-B8F9-1C7A997B7186}" type="presOf" srcId="{E7BB0163-EA3F-B142-B7A7-6DD8623291F9}" destId="{D6D96CE1-1750-6A45-97EB-592367DB16E3}" srcOrd="0" destOrd="0" presId="urn:microsoft.com/office/officeart/2005/8/layout/equation2"/>
    <dgm:cxn modelId="{A0445EBB-5D2B-094F-838E-57EEFAE45F86}" type="presOf" srcId="{4AEC6E5C-34FC-0B47-AD89-ABB472900B2A}" destId="{C5947158-4A45-FD49-953D-C49C9B462166}" srcOrd="0" destOrd="0" presId="urn:microsoft.com/office/officeart/2005/8/layout/equation2"/>
    <dgm:cxn modelId="{A509D7D7-77B0-7448-8057-994956E44CCA}" srcId="{21B25AA4-3039-1143-A98C-5359860372E9}" destId="{FE6D34F8-8ADB-FA4D-956D-F9E4E91033DA}" srcOrd="2" destOrd="0" parTransId="{B612C514-C701-8745-AFA1-15B01988ADC1}" sibTransId="{6422C46E-0088-5F45-9870-BB904B599F0C}"/>
    <dgm:cxn modelId="{5391C1CF-FBF5-FA4F-BA19-BFE7C356F855}" type="presParOf" srcId="{1A73A1F1-7F12-D04A-AED3-5015D6D1B22E}" destId="{32800448-AEE8-7D44-8C19-D13AB96234F8}" srcOrd="0" destOrd="0" presId="urn:microsoft.com/office/officeart/2005/8/layout/equation2"/>
    <dgm:cxn modelId="{880DAAA6-8C53-1D4B-BB6B-1D9EB4F4BBC6}" type="presParOf" srcId="{32800448-AEE8-7D44-8C19-D13AB96234F8}" destId="{8D8FFBA6-439D-3546-9EAA-A20B1897603F}" srcOrd="0" destOrd="0" presId="urn:microsoft.com/office/officeart/2005/8/layout/equation2"/>
    <dgm:cxn modelId="{B2BB6336-53B2-AD49-8A74-904B8ABB818F}" type="presParOf" srcId="{32800448-AEE8-7D44-8C19-D13AB96234F8}" destId="{6A017B84-F698-1E4D-B0B2-0EDC74799E62}" srcOrd="1" destOrd="0" presId="urn:microsoft.com/office/officeart/2005/8/layout/equation2"/>
    <dgm:cxn modelId="{E4C20335-D03C-9A4B-BD69-155D28481FF3}" type="presParOf" srcId="{32800448-AEE8-7D44-8C19-D13AB96234F8}" destId="{D6D96CE1-1750-6A45-97EB-592367DB16E3}" srcOrd="2" destOrd="0" presId="urn:microsoft.com/office/officeart/2005/8/layout/equation2"/>
    <dgm:cxn modelId="{2C29D9EE-BEF9-AB49-9BBE-FA634C0BB8A1}" type="presParOf" srcId="{32800448-AEE8-7D44-8C19-D13AB96234F8}" destId="{75A93C0B-BBBD-7A46-83AA-DFB2645B97E7}" srcOrd="3" destOrd="0" presId="urn:microsoft.com/office/officeart/2005/8/layout/equation2"/>
    <dgm:cxn modelId="{ED4BDFA6-B49B-2C4D-86B1-5ADC61F93704}" type="presParOf" srcId="{32800448-AEE8-7D44-8C19-D13AB96234F8}" destId="{DC96AB93-F4E2-5348-8E06-6E84C8910235}" srcOrd="4" destOrd="0" presId="urn:microsoft.com/office/officeart/2005/8/layout/equation2"/>
    <dgm:cxn modelId="{08B0E01C-7957-784A-B767-DD6DD9A9A2C0}" type="presParOf" srcId="{1A73A1F1-7F12-D04A-AED3-5015D6D1B22E}" destId="{C5947158-4A45-FD49-953D-C49C9B462166}" srcOrd="1" destOrd="0" presId="urn:microsoft.com/office/officeart/2005/8/layout/equation2"/>
    <dgm:cxn modelId="{85CFEE81-3EB4-874F-9BB6-A82974670232}" type="presParOf" srcId="{C5947158-4A45-FD49-953D-C49C9B462166}" destId="{7D6A23AE-1DFA-8742-B4E6-620C9C911F84}" srcOrd="0" destOrd="0" presId="urn:microsoft.com/office/officeart/2005/8/layout/equation2"/>
    <dgm:cxn modelId="{E99EF491-5DC2-4043-BEA1-39A4B3504240}" type="presParOf" srcId="{1A73A1F1-7F12-D04A-AED3-5015D6D1B22E}" destId="{BEA6731D-88B1-1F43-B94A-53CED553B3C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83CA26-371B-2F46-98E8-A2BCE190E066}" type="doc">
      <dgm:prSet loTypeId="urn:microsoft.com/office/officeart/2005/8/layout/chevron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2849580-3AA0-D044-AFFC-8E43AA534BC3}">
      <dgm:prSet phldrT="[Text]" custT="1"/>
      <dgm:spPr/>
      <dgm:t>
        <a:bodyPr/>
        <a:lstStyle/>
        <a:p>
          <a:r>
            <a:rPr lang="en-US" sz="1600" b="1" i="1" dirty="0">
              <a:solidFill>
                <a:schemeClr val="tx1"/>
              </a:solidFill>
            </a:rPr>
            <a:t>explicability</a:t>
          </a:r>
          <a:endParaRPr lang="en-US" sz="1600" b="1" dirty="0">
            <a:solidFill>
              <a:schemeClr val="tx1"/>
            </a:solidFill>
          </a:endParaRPr>
        </a:p>
      </dgm:t>
    </dgm:pt>
    <dgm:pt modelId="{A1120219-5664-4645-930E-8C05945A3EC2}" type="parTrans" cxnId="{9C668300-5AE8-3E4D-8211-5DFAFF2549F5}">
      <dgm:prSet/>
      <dgm:spPr/>
      <dgm:t>
        <a:bodyPr/>
        <a:lstStyle/>
        <a:p>
          <a:endParaRPr lang="en-US"/>
        </a:p>
      </dgm:t>
    </dgm:pt>
    <dgm:pt modelId="{D9DCF4EF-5F12-7B4D-B5AC-59E019F4C855}" type="sibTrans" cxnId="{9C668300-5AE8-3E4D-8211-5DFAFF2549F5}">
      <dgm:prSet/>
      <dgm:spPr/>
      <dgm:t>
        <a:bodyPr/>
        <a:lstStyle/>
        <a:p>
          <a:endParaRPr lang="en-US"/>
        </a:p>
      </dgm:t>
    </dgm:pt>
    <dgm:pt modelId="{7FBE6799-29E8-8145-8D23-3F57BF04097E}">
      <dgm:prSet phldrT="[Text]"/>
      <dgm:spPr/>
      <dgm:t>
        <a:bodyPr/>
        <a:lstStyle/>
        <a:p>
          <a:r>
            <a:rPr lang="en-US" i="1" dirty="0"/>
            <a:t>it emphasizes the need to clearly </a:t>
          </a:r>
          <a:r>
            <a:rPr lang="en-US" i="1" dirty="0">
              <a:solidFill>
                <a:srgbClr val="00B050"/>
              </a:solidFill>
            </a:rPr>
            <a:t>communicate external dependencies</a:t>
          </a:r>
          <a:r>
            <a:rPr lang="en-US" i="1" dirty="0"/>
            <a:t>, such as unpredictable pedestrian behavior or adverse weather conditions, to ensure stakeholders understand system limitations.</a:t>
          </a:r>
          <a:endParaRPr lang="en-US" dirty="0"/>
        </a:p>
      </dgm:t>
    </dgm:pt>
    <dgm:pt modelId="{297E1E66-B1C1-5C42-8111-934682D9C128}" type="parTrans" cxnId="{30D5791E-DCC8-224D-9148-BD9B5AB68F2E}">
      <dgm:prSet/>
      <dgm:spPr/>
      <dgm:t>
        <a:bodyPr/>
        <a:lstStyle/>
        <a:p>
          <a:endParaRPr lang="en-US"/>
        </a:p>
      </dgm:t>
    </dgm:pt>
    <dgm:pt modelId="{D5F40BCC-3FB7-7A4E-A262-F50574BB28E1}" type="sibTrans" cxnId="{30D5791E-DCC8-224D-9148-BD9B5AB68F2E}">
      <dgm:prSet/>
      <dgm:spPr/>
      <dgm:t>
        <a:bodyPr/>
        <a:lstStyle/>
        <a:p>
          <a:endParaRPr lang="en-US"/>
        </a:p>
      </dgm:t>
    </dgm:pt>
    <dgm:pt modelId="{BF17E755-F3B4-DC4C-9E47-75CCD45E31B6}">
      <dgm:prSet phldrT="[Text]" custT="1"/>
      <dgm:spPr/>
      <dgm:t>
        <a:bodyPr/>
        <a:lstStyle/>
        <a:p>
          <a:r>
            <a:rPr lang="en-US" sz="2800" b="1" dirty="0"/>
            <a:t>Justice</a:t>
          </a:r>
        </a:p>
      </dgm:t>
    </dgm:pt>
    <dgm:pt modelId="{7BF612DF-76D0-1F4B-8C78-45453BF21081}" type="parTrans" cxnId="{AACFBA52-4FD4-7E4F-A6E9-4A8F6C51EB3C}">
      <dgm:prSet/>
      <dgm:spPr/>
      <dgm:t>
        <a:bodyPr/>
        <a:lstStyle/>
        <a:p>
          <a:endParaRPr lang="en-US"/>
        </a:p>
      </dgm:t>
    </dgm:pt>
    <dgm:pt modelId="{6EF74B27-6E50-1A49-8D06-5898E1164848}" type="sibTrans" cxnId="{AACFBA52-4FD4-7E4F-A6E9-4A8F6C51EB3C}">
      <dgm:prSet/>
      <dgm:spPr/>
      <dgm:t>
        <a:bodyPr/>
        <a:lstStyle/>
        <a:p>
          <a:endParaRPr lang="en-US"/>
        </a:p>
      </dgm:t>
    </dgm:pt>
    <dgm:pt modelId="{AFF402DE-9800-4245-A684-930E2FC2BF77}">
      <dgm:prSet phldrT="[Text]"/>
      <dgm:spPr/>
      <dgm:t>
        <a:bodyPr/>
        <a:lstStyle/>
        <a:p>
          <a:r>
            <a:rPr lang="en-US" i="1" dirty="0"/>
            <a:t>it highlights how external conditions could disproportionately affect certain groups, such as </a:t>
          </a:r>
          <a:r>
            <a:rPr lang="en-US" i="1" dirty="0">
              <a:solidFill>
                <a:srgbClr val="00B050"/>
              </a:solidFill>
            </a:rPr>
            <a:t>pedestrians in areas with poor infrastructure</a:t>
          </a:r>
          <a:r>
            <a:rPr lang="en-US" i="1" dirty="0"/>
            <a:t>, prompting considerations for fairness in system design.</a:t>
          </a:r>
          <a:endParaRPr lang="en-US" dirty="0"/>
        </a:p>
      </dgm:t>
    </dgm:pt>
    <dgm:pt modelId="{53CF0DE5-0B17-A44B-A877-224D7AEDB0CF}" type="parTrans" cxnId="{79F7FA42-E285-6B48-A455-8A2CEE38F2B7}">
      <dgm:prSet/>
      <dgm:spPr/>
      <dgm:t>
        <a:bodyPr/>
        <a:lstStyle/>
        <a:p>
          <a:endParaRPr lang="en-US"/>
        </a:p>
      </dgm:t>
    </dgm:pt>
    <dgm:pt modelId="{25D682B1-D6E3-214C-8927-88577D2E251B}" type="sibTrans" cxnId="{79F7FA42-E285-6B48-A455-8A2CEE38F2B7}">
      <dgm:prSet/>
      <dgm:spPr/>
      <dgm:t>
        <a:bodyPr/>
        <a:lstStyle/>
        <a:p>
          <a:endParaRPr lang="en-US"/>
        </a:p>
      </dgm:t>
    </dgm:pt>
    <dgm:pt modelId="{235B5663-7D6D-0249-B293-551FE9A0E2FB}">
      <dgm:prSet phldrT="[Text]"/>
      <dgm:spPr/>
      <dgm:t>
        <a:bodyPr/>
        <a:lstStyle/>
        <a:p>
          <a:r>
            <a:rPr lang="en-US" b="1" i="1" dirty="0"/>
            <a:t>nonmaleficence</a:t>
          </a:r>
          <a:endParaRPr lang="en-US" b="1" dirty="0"/>
        </a:p>
      </dgm:t>
    </dgm:pt>
    <dgm:pt modelId="{11123C7B-E314-C246-8DE8-5A953C9B77AE}" type="parTrans" cxnId="{EC99E99A-77C5-C644-BA10-DD1B52CE0DA6}">
      <dgm:prSet/>
      <dgm:spPr/>
      <dgm:t>
        <a:bodyPr/>
        <a:lstStyle/>
        <a:p>
          <a:endParaRPr lang="en-US"/>
        </a:p>
      </dgm:t>
    </dgm:pt>
    <dgm:pt modelId="{599B24E4-4A23-3846-AC92-BB4AF66CD43E}" type="sibTrans" cxnId="{EC99E99A-77C5-C644-BA10-DD1B52CE0DA6}">
      <dgm:prSet/>
      <dgm:spPr/>
      <dgm:t>
        <a:bodyPr/>
        <a:lstStyle/>
        <a:p>
          <a:endParaRPr lang="en-US"/>
        </a:p>
      </dgm:t>
    </dgm:pt>
    <dgm:pt modelId="{21CF878D-623E-5646-AC01-F52DC94901B2}">
      <dgm:prSet phldrT="[Text]"/>
      <dgm:spPr/>
      <dgm:t>
        <a:bodyPr/>
        <a:lstStyle/>
        <a:p>
          <a:r>
            <a:rPr lang="en-US" i="1" dirty="0"/>
            <a:t>it identifies safety-critical factors, such as </a:t>
          </a:r>
          <a:r>
            <a:rPr lang="en-US" i="1" dirty="0">
              <a:solidFill>
                <a:srgbClr val="00B050"/>
              </a:solidFill>
            </a:rPr>
            <a:t>potential system failures caused by unanticipated environmental changes</a:t>
          </a:r>
          <a:r>
            <a:rPr lang="en-US" i="1" dirty="0"/>
            <a:t>, ensuring that mitigations are prioritized.</a:t>
          </a:r>
          <a:endParaRPr lang="en-US" dirty="0"/>
        </a:p>
      </dgm:t>
    </dgm:pt>
    <dgm:pt modelId="{1BF7AD76-CF19-2642-AEA9-7C9E0187C20D}" type="parTrans" cxnId="{781AC60D-AA76-4A4B-A8A5-F0DFA6EBEEE7}">
      <dgm:prSet/>
      <dgm:spPr/>
      <dgm:t>
        <a:bodyPr/>
        <a:lstStyle/>
        <a:p>
          <a:endParaRPr lang="en-US"/>
        </a:p>
      </dgm:t>
    </dgm:pt>
    <dgm:pt modelId="{3C3F7458-2DFE-2C4E-8CBF-93CEAADCF626}" type="sibTrans" cxnId="{781AC60D-AA76-4A4B-A8A5-F0DFA6EBEEE7}">
      <dgm:prSet/>
      <dgm:spPr/>
      <dgm:t>
        <a:bodyPr/>
        <a:lstStyle/>
        <a:p>
          <a:endParaRPr lang="en-US"/>
        </a:p>
      </dgm:t>
    </dgm:pt>
    <dgm:pt modelId="{9884DBC3-088C-3E4C-B0AC-50EE4EDC1A35}" type="pres">
      <dgm:prSet presAssocID="{1B83CA26-371B-2F46-98E8-A2BCE190E066}" presName="linearFlow" presStyleCnt="0">
        <dgm:presLayoutVars>
          <dgm:dir/>
          <dgm:animLvl val="lvl"/>
          <dgm:resizeHandles val="exact"/>
        </dgm:presLayoutVars>
      </dgm:prSet>
      <dgm:spPr/>
    </dgm:pt>
    <dgm:pt modelId="{F8DB4EAD-AB51-7142-A664-D8C0425E07D4}" type="pres">
      <dgm:prSet presAssocID="{12849580-3AA0-D044-AFFC-8E43AA534BC3}" presName="composite" presStyleCnt="0"/>
      <dgm:spPr/>
    </dgm:pt>
    <dgm:pt modelId="{A865C612-08E8-424B-99E1-46EF0FEBFF10}" type="pres">
      <dgm:prSet presAssocID="{12849580-3AA0-D044-AFFC-8E43AA534BC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196CBDA-A4B7-2F40-874C-C9B2BE2FE92B}" type="pres">
      <dgm:prSet presAssocID="{12849580-3AA0-D044-AFFC-8E43AA534BC3}" presName="descendantText" presStyleLbl="alignAcc1" presStyleIdx="0" presStyleCnt="3">
        <dgm:presLayoutVars>
          <dgm:bulletEnabled val="1"/>
        </dgm:presLayoutVars>
      </dgm:prSet>
      <dgm:spPr/>
    </dgm:pt>
    <dgm:pt modelId="{9DAC879D-2927-0647-91BF-CF271FE11BEC}" type="pres">
      <dgm:prSet presAssocID="{D9DCF4EF-5F12-7B4D-B5AC-59E019F4C855}" presName="sp" presStyleCnt="0"/>
      <dgm:spPr/>
    </dgm:pt>
    <dgm:pt modelId="{F478CD23-897B-344E-9D28-020C266AB386}" type="pres">
      <dgm:prSet presAssocID="{BF17E755-F3B4-DC4C-9E47-75CCD45E31B6}" presName="composite" presStyleCnt="0"/>
      <dgm:spPr/>
    </dgm:pt>
    <dgm:pt modelId="{87D5DA11-0606-2A4B-8D54-03206FB07CDB}" type="pres">
      <dgm:prSet presAssocID="{BF17E755-F3B4-DC4C-9E47-75CCD45E31B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71EDD71-8B52-0B4F-8A30-DF0AA242CE23}" type="pres">
      <dgm:prSet presAssocID="{BF17E755-F3B4-DC4C-9E47-75CCD45E31B6}" presName="descendantText" presStyleLbl="alignAcc1" presStyleIdx="1" presStyleCnt="3">
        <dgm:presLayoutVars>
          <dgm:bulletEnabled val="1"/>
        </dgm:presLayoutVars>
      </dgm:prSet>
      <dgm:spPr/>
    </dgm:pt>
    <dgm:pt modelId="{FB2DF120-A162-094A-857C-6B440349CFF8}" type="pres">
      <dgm:prSet presAssocID="{6EF74B27-6E50-1A49-8D06-5898E1164848}" presName="sp" presStyleCnt="0"/>
      <dgm:spPr/>
    </dgm:pt>
    <dgm:pt modelId="{60243B1C-4FE6-E24C-8ABB-D4C0EC808972}" type="pres">
      <dgm:prSet presAssocID="{235B5663-7D6D-0249-B293-551FE9A0E2FB}" presName="composite" presStyleCnt="0"/>
      <dgm:spPr/>
    </dgm:pt>
    <dgm:pt modelId="{CDCB4683-7D84-AF40-8554-EE508D003782}" type="pres">
      <dgm:prSet presAssocID="{235B5663-7D6D-0249-B293-551FE9A0E2F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485676C-538C-BA49-8B6B-FC4AE2A9D6A0}" type="pres">
      <dgm:prSet presAssocID="{235B5663-7D6D-0249-B293-551FE9A0E2F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C668300-5AE8-3E4D-8211-5DFAFF2549F5}" srcId="{1B83CA26-371B-2F46-98E8-A2BCE190E066}" destId="{12849580-3AA0-D044-AFFC-8E43AA534BC3}" srcOrd="0" destOrd="0" parTransId="{A1120219-5664-4645-930E-8C05945A3EC2}" sibTransId="{D9DCF4EF-5F12-7B4D-B5AC-59E019F4C855}"/>
    <dgm:cxn modelId="{781AC60D-AA76-4A4B-A8A5-F0DFA6EBEEE7}" srcId="{235B5663-7D6D-0249-B293-551FE9A0E2FB}" destId="{21CF878D-623E-5646-AC01-F52DC94901B2}" srcOrd="0" destOrd="0" parTransId="{1BF7AD76-CF19-2642-AEA9-7C9E0187C20D}" sibTransId="{3C3F7458-2DFE-2C4E-8CBF-93CEAADCF626}"/>
    <dgm:cxn modelId="{30D5791E-DCC8-224D-9148-BD9B5AB68F2E}" srcId="{12849580-3AA0-D044-AFFC-8E43AA534BC3}" destId="{7FBE6799-29E8-8145-8D23-3F57BF04097E}" srcOrd="0" destOrd="0" parTransId="{297E1E66-B1C1-5C42-8111-934682D9C128}" sibTransId="{D5F40BCC-3FB7-7A4E-A262-F50574BB28E1}"/>
    <dgm:cxn modelId="{6A1DE63E-EE2E-0149-9B3A-515C099C6954}" type="presOf" srcId="{BF17E755-F3B4-DC4C-9E47-75CCD45E31B6}" destId="{87D5DA11-0606-2A4B-8D54-03206FB07CDB}" srcOrd="0" destOrd="0" presId="urn:microsoft.com/office/officeart/2005/8/layout/chevron2"/>
    <dgm:cxn modelId="{38AA733F-868F-C94C-B9AF-904EFD9D98A8}" type="presOf" srcId="{21CF878D-623E-5646-AC01-F52DC94901B2}" destId="{F485676C-538C-BA49-8B6B-FC4AE2A9D6A0}" srcOrd="0" destOrd="0" presId="urn:microsoft.com/office/officeart/2005/8/layout/chevron2"/>
    <dgm:cxn modelId="{79F7FA42-E285-6B48-A455-8A2CEE38F2B7}" srcId="{BF17E755-F3B4-DC4C-9E47-75CCD45E31B6}" destId="{AFF402DE-9800-4245-A684-930E2FC2BF77}" srcOrd="0" destOrd="0" parTransId="{53CF0DE5-0B17-A44B-A877-224D7AEDB0CF}" sibTransId="{25D682B1-D6E3-214C-8927-88577D2E251B}"/>
    <dgm:cxn modelId="{AACFBA52-4FD4-7E4F-A6E9-4A8F6C51EB3C}" srcId="{1B83CA26-371B-2F46-98E8-A2BCE190E066}" destId="{BF17E755-F3B4-DC4C-9E47-75CCD45E31B6}" srcOrd="1" destOrd="0" parTransId="{7BF612DF-76D0-1F4B-8C78-45453BF21081}" sibTransId="{6EF74B27-6E50-1A49-8D06-5898E1164848}"/>
    <dgm:cxn modelId="{89B42873-948C-0543-BE18-E81B5A014E48}" type="presOf" srcId="{1B83CA26-371B-2F46-98E8-A2BCE190E066}" destId="{9884DBC3-088C-3E4C-B0AC-50EE4EDC1A35}" srcOrd="0" destOrd="0" presId="urn:microsoft.com/office/officeart/2005/8/layout/chevron2"/>
    <dgm:cxn modelId="{914F8C8B-16AB-0742-87AD-CD07ACBCC236}" type="presOf" srcId="{AFF402DE-9800-4245-A684-930E2FC2BF77}" destId="{C71EDD71-8B52-0B4F-8A30-DF0AA242CE23}" srcOrd="0" destOrd="0" presId="urn:microsoft.com/office/officeart/2005/8/layout/chevron2"/>
    <dgm:cxn modelId="{EC99E99A-77C5-C644-BA10-DD1B52CE0DA6}" srcId="{1B83CA26-371B-2F46-98E8-A2BCE190E066}" destId="{235B5663-7D6D-0249-B293-551FE9A0E2FB}" srcOrd="2" destOrd="0" parTransId="{11123C7B-E314-C246-8DE8-5A953C9B77AE}" sibTransId="{599B24E4-4A23-3846-AC92-BB4AF66CD43E}"/>
    <dgm:cxn modelId="{7067A49B-4766-E84E-9901-B52D5E254A66}" type="presOf" srcId="{235B5663-7D6D-0249-B293-551FE9A0E2FB}" destId="{CDCB4683-7D84-AF40-8554-EE508D003782}" srcOrd="0" destOrd="0" presId="urn:microsoft.com/office/officeart/2005/8/layout/chevron2"/>
    <dgm:cxn modelId="{494E8AB6-3A0B-D845-8C1F-02A1E584C3F7}" type="presOf" srcId="{12849580-3AA0-D044-AFFC-8E43AA534BC3}" destId="{A865C612-08E8-424B-99E1-46EF0FEBFF10}" srcOrd="0" destOrd="0" presId="urn:microsoft.com/office/officeart/2005/8/layout/chevron2"/>
    <dgm:cxn modelId="{578104D8-4C0C-6244-B6FD-29B8B18E01CF}" type="presOf" srcId="{7FBE6799-29E8-8145-8D23-3F57BF04097E}" destId="{8196CBDA-A4B7-2F40-874C-C9B2BE2FE92B}" srcOrd="0" destOrd="0" presId="urn:microsoft.com/office/officeart/2005/8/layout/chevron2"/>
    <dgm:cxn modelId="{9AB589E3-0CE0-FD4C-B614-F8E9E3B19375}" type="presParOf" srcId="{9884DBC3-088C-3E4C-B0AC-50EE4EDC1A35}" destId="{F8DB4EAD-AB51-7142-A664-D8C0425E07D4}" srcOrd="0" destOrd="0" presId="urn:microsoft.com/office/officeart/2005/8/layout/chevron2"/>
    <dgm:cxn modelId="{B3D1836A-220F-7940-9EB9-0072B73FB347}" type="presParOf" srcId="{F8DB4EAD-AB51-7142-A664-D8C0425E07D4}" destId="{A865C612-08E8-424B-99E1-46EF0FEBFF10}" srcOrd="0" destOrd="0" presId="urn:microsoft.com/office/officeart/2005/8/layout/chevron2"/>
    <dgm:cxn modelId="{99E7A2A8-1B79-9848-89C9-6644D9910978}" type="presParOf" srcId="{F8DB4EAD-AB51-7142-A664-D8C0425E07D4}" destId="{8196CBDA-A4B7-2F40-874C-C9B2BE2FE92B}" srcOrd="1" destOrd="0" presId="urn:microsoft.com/office/officeart/2005/8/layout/chevron2"/>
    <dgm:cxn modelId="{43B7A155-F992-0746-B1F9-3427A134B37B}" type="presParOf" srcId="{9884DBC3-088C-3E4C-B0AC-50EE4EDC1A35}" destId="{9DAC879D-2927-0647-91BF-CF271FE11BEC}" srcOrd="1" destOrd="0" presId="urn:microsoft.com/office/officeart/2005/8/layout/chevron2"/>
    <dgm:cxn modelId="{01DEA1E6-E652-9D4B-8825-D28DBEF95961}" type="presParOf" srcId="{9884DBC3-088C-3E4C-B0AC-50EE4EDC1A35}" destId="{F478CD23-897B-344E-9D28-020C266AB386}" srcOrd="2" destOrd="0" presId="urn:microsoft.com/office/officeart/2005/8/layout/chevron2"/>
    <dgm:cxn modelId="{C2EF5EFD-82EA-6C4E-A9CE-792BD901AEE8}" type="presParOf" srcId="{F478CD23-897B-344E-9D28-020C266AB386}" destId="{87D5DA11-0606-2A4B-8D54-03206FB07CDB}" srcOrd="0" destOrd="0" presId="urn:microsoft.com/office/officeart/2005/8/layout/chevron2"/>
    <dgm:cxn modelId="{AC84EFA6-4813-4245-A7C9-4CFAE5F7AD7C}" type="presParOf" srcId="{F478CD23-897B-344E-9D28-020C266AB386}" destId="{C71EDD71-8B52-0B4F-8A30-DF0AA242CE23}" srcOrd="1" destOrd="0" presId="urn:microsoft.com/office/officeart/2005/8/layout/chevron2"/>
    <dgm:cxn modelId="{73E76A4D-AAF0-0D4F-A971-6BA6CFA3259A}" type="presParOf" srcId="{9884DBC3-088C-3E4C-B0AC-50EE4EDC1A35}" destId="{FB2DF120-A162-094A-857C-6B440349CFF8}" srcOrd="3" destOrd="0" presId="urn:microsoft.com/office/officeart/2005/8/layout/chevron2"/>
    <dgm:cxn modelId="{AB322C42-0417-314F-9271-F269D12475A1}" type="presParOf" srcId="{9884DBC3-088C-3E4C-B0AC-50EE4EDC1A35}" destId="{60243B1C-4FE6-E24C-8ABB-D4C0EC808972}" srcOrd="4" destOrd="0" presId="urn:microsoft.com/office/officeart/2005/8/layout/chevron2"/>
    <dgm:cxn modelId="{B29422F4-BE95-E64F-9699-6CF44084ABD8}" type="presParOf" srcId="{60243B1C-4FE6-E24C-8ABB-D4C0EC808972}" destId="{CDCB4683-7D84-AF40-8554-EE508D003782}" srcOrd="0" destOrd="0" presId="urn:microsoft.com/office/officeart/2005/8/layout/chevron2"/>
    <dgm:cxn modelId="{F3B86F79-FF2C-7F43-A902-59220798D1CD}" type="presParOf" srcId="{60243B1C-4FE6-E24C-8ABB-D4C0EC808972}" destId="{F485676C-538C-BA49-8B6B-FC4AE2A9D6A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5CE3A7-6A53-4129-9302-5744647805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115F6C6-4EE3-4147-97E1-D88B4BA4F84A}">
      <dgm:prSet/>
      <dgm:spPr/>
      <dgm:t>
        <a:bodyPr/>
        <a:lstStyle/>
        <a:p>
          <a:r>
            <a:rPr lang="en-US"/>
            <a:t>Ethical issues in Automated Vehicles </a:t>
          </a:r>
        </a:p>
      </dgm:t>
    </dgm:pt>
    <dgm:pt modelId="{CCE5FAF5-BC39-4152-8A9E-E7AE7493D220}" type="parTrans" cxnId="{056D9FD0-6C6A-4767-9869-DCFFDBF5EF0E}">
      <dgm:prSet/>
      <dgm:spPr/>
      <dgm:t>
        <a:bodyPr/>
        <a:lstStyle/>
        <a:p>
          <a:endParaRPr lang="en-US"/>
        </a:p>
      </dgm:t>
    </dgm:pt>
    <dgm:pt modelId="{8301BB47-6D6F-42F9-BCF5-7D73FBEABC71}" type="sibTrans" cxnId="{056D9FD0-6C6A-4767-9869-DCFFDBF5EF0E}">
      <dgm:prSet/>
      <dgm:spPr/>
      <dgm:t>
        <a:bodyPr/>
        <a:lstStyle/>
        <a:p>
          <a:endParaRPr lang="en-US"/>
        </a:p>
      </dgm:t>
    </dgm:pt>
    <dgm:pt modelId="{CF410429-3232-4E59-9500-B41B68430325}">
      <dgm:prSet/>
      <dgm:spPr/>
      <dgm:t>
        <a:bodyPr/>
        <a:lstStyle/>
        <a:p>
          <a:r>
            <a:rPr lang="en-US"/>
            <a:t>Ethical requirements </a:t>
          </a:r>
        </a:p>
      </dgm:t>
    </dgm:pt>
    <dgm:pt modelId="{8C5EE856-FC0E-46F5-99FB-3FABBDB4E628}" type="parTrans" cxnId="{899260B9-DB33-4EDF-BC1C-6A66673FB91F}">
      <dgm:prSet/>
      <dgm:spPr/>
      <dgm:t>
        <a:bodyPr/>
        <a:lstStyle/>
        <a:p>
          <a:endParaRPr lang="en-US"/>
        </a:p>
      </dgm:t>
    </dgm:pt>
    <dgm:pt modelId="{2574BA53-EB9D-48D9-812A-300DC65C503E}" type="sibTrans" cxnId="{899260B9-DB33-4EDF-BC1C-6A66673FB91F}">
      <dgm:prSet/>
      <dgm:spPr/>
      <dgm:t>
        <a:bodyPr/>
        <a:lstStyle/>
        <a:p>
          <a:endParaRPr lang="en-US"/>
        </a:p>
      </dgm:t>
    </dgm:pt>
    <dgm:pt modelId="{8D5EE6E5-CD6B-4BC2-9C3F-0D1C05EAD704}">
      <dgm:prSet/>
      <dgm:spPr/>
      <dgm:t>
        <a:bodyPr/>
        <a:lstStyle/>
        <a:p>
          <a:r>
            <a:rPr lang="en-US"/>
            <a:t>Ways to validate </a:t>
          </a:r>
        </a:p>
      </dgm:t>
    </dgm:pt>
    <dgm:pt modelId="{2B020930-3EF8-4A93-B473-DA8ABBC64B6A}" type="parTrans" cxnId="{130E08E7-EF20-434E-9BB4-7DC8FEE8ACE5}">
      <dgm:prSet/>
      <dgm:spPr/>
      <dgm:t>
        <a:bodyPr/>
        <a:lstStyle/>
        <a:p>
          <a:endParaRPr lang="en-US"/>
        </a:p>
      </dgm:t>
    </dgm:pt>
    <dgm:pt modelId="{4D5B27B0-1228-4248-A7F8-BE303995A597}" type="sibTrans" cxnId="{130E08E7-EF20-434E-9BB4-7DC8FEE8ACE5}">
      <dgm:prSet/>
      <dgm:spPr/>
      <dgm:t>
        <a:bodyPr/>
        <a:lstStyle/>
        <a:p>
          <a:endParaRPr lang="en-US"/>
        </a:p>
      </dgm:t>
    </dgm:pt>
    <dgm:pt modelId="{4AF2D5D5-0C6F-584F-87F6-98B70F238816}" type="pres">
      <dgm:prSet presAssocID="{E35CE3A7-6A53-4129-9302-574464780553}" presName="linear" presStyleCnt="0">
        <dgm:presLayoutVars>
          <dgm:animLvl val="lvl"/>
          <dgm:resizeHandles val="exact"/>
        </dgm:presLayoutVars>
      </dgm:prSet>
      <dgm:spPr/>
    </dgm:pt>
    <dgm:pt modelId="{6D76B1EA-D91E-8D4D-AE52-D9A9B31AAB64}" type="pres">
      <dgm:prSet presAssocID="{C115F6C6-4EE3-4147-97E1-D88B4BA4F8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D7E7E6-DCC6-514B-BD0B-C4CE92000E5A}" type="pres">
      <dgm:prSet presAssocID="{8301BB47-6D6F-42F9-BCF5-7D73FBEABC71}" presName="spacer" presStyleCnt="0"/>
      <dgm:spPr/>
    </dgm:pt>
    <dgm:pt modelId="{6E0B3D14-AAD3-2948-A4AF-913A038C902F}" type="pres">
      <dgm:prSet presAssocID="{CF410429-3232-4E59-9500-B41B684303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8195F8-3B68-1643-81EA-4853575213D7}" type="pres">
      <dgm:prSet presAssocID="{2574BA53-EB9D-48D9-812A-300DC65C503E}" presName="spacer" presStyleCnt="0"/>
      <dgm:spPr/>
    </dgm:pt>
    <dgm:pt modelId="{B76025CA-C9A7-0649-8DA5-27F08B4E0759}" type="pres">
      <dgm:prSet presAssocID="{8D5EE6E5-CD6B-4BC2-9C3F-0D1C05EAD7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2588C0D-37C9-1B49-8B45-11646BA942E7}" type="presOf" srcId="{8D5EE6E5-CD6B-4BC2-9C3F-0D1C05EAD704}" destId="{B76025CA-C9A7-0649-8DA5-27F08B4E0759}" srcOrd="0" destOrd="0" presId="urn:microsoft.com/office/officeart/2005/8/layout/vList2"/>
    <dgm:cxn modelId="{8435DF27-48CF-CA4D-ADF4-F9D87E7388DC}" type="presOf" srcId="{CF410429-3232-4E59-9500-B41B68430325}" destId="{6E0B3D14-AAD3-2948-A4AF-913A038C902F}" srcOrd="0" destOrd="0" presId="urn:microsoft.com/office/officeart/2005/8/layout/vList2"/>
    <dgm:cxn modelId="{FA29B630-1D68-DA4C-9BF2-A9C8FB1C1B1E}" type="presOf" srcId="{C115F6C6-4EE3-4147-97E1-D88B4BA4F84A}" destId="{6D76B1EA-D91E-8D4D-AE52-D9A9B31AAB64}" srcOrd="0" destOrd="0" presId="urn:microsoft.com/office/officeart/2005/8/layout/vList2"/>
    <dgm:cxn modelId="{59A67731-D1D7-D04E-AA58-EB7B1B49D20F}" type="presOf" srcId="{E35CE3A7-6A53-4129-9302-574464780553}" destId="{4AF2D5D5-0C6F-584F-87F6-98B70F238816}" srcOrd="0" destOrd="0" presId="urn:microsoft.com/office/officeart/2005/8/layout/vList2"/>
    <dgm:cxn modelId="{899260B9-DB33-4EDF-BC1C-6A66673FB91F}" srcId="{E35CE3A7-6A53-4129-9302-574464780553}" destId="{CF410429-3232-4E59-9500-B41B68430325}" srcOrd="1" destOrd="0" parTransId="{8C5EE856-FC0E-46F5-99FB-3FABBDB4E628}" sibTransId="{2574BA53-EB9D-48D9-812A-300DC65C503E}"/>
    <dgm:cxn modelId="{056D9FD0-6C6A-4767-9869-DCFFDBF5EF0E}" srcId="{E35CE3A7-6A53-4129-9302-574464780553}" destId="{C115F6C6-4EE3-4147-97E1-D88B4BA4F84A}" srcOrd="0" destOrd="0" parTransId="{CCE5FAF5-BC39-4152-8A9E-E7AE7493D220}" sibTransId="{8301BB47-6D6F-42F9-BCF5-7D73FBEABC71}"/>
    <dgm:cxn modelId="{130E08E7-EF20-434E-9BB4-7DC8FEE8ACE5}" srcId="{E35CE3A7-6A53-4129-9302-574464780553}" destId="{8D5EE6E5-CD6B-4BC2-9C3F-0D1C05EAD704}" srcOrd="2" destOrd="0" parTransId="{2B020930-3EF8-4A93-B473-DA8ABBC64B6A}" sibTransId="{4D5B27B0-1228-4248-A7F8-BE303995A597}"/>
    <dgm:cxn modelId="{F8CB0ADD-881F-314C-8832-6956332C9828}" type="presParOf" srcId="{4AF2D5D5-0C6F-584F-87F6-98B70F238816}" destId="{6D76B1EA-D91E-8D4D-AE52-D9A9B31AAB64}" srcOrd="0" destOrd="0" presId="urn:microsoft.com/office/officeart/2005/8/layout/vList2"/>
    <dgm:cxn modelId="{C656AE93-04F7-9E4A-BD5D-AE8E23C4D393}" type="presParOf" srcId="{4AF2D5D5-0C6F-584F-87F6-98B70F238816}" destId="{E9D7E7E6-DCC6-514B-BD0B-C4CE92000E5A}" srcOrd="1" destOrd="0" presId="urn:microsoft.com/office/officeart/2005/8/layout/vList2"/>
    <dgm:cxn modelId="{F87EF853-4AE8-914D-8B19-4C41EFB8947C}" type="presParOf" srcId="{4AF2D5D5-0C6F-584F-87F6-98B70F238816}" destId="{6E0B3D14-AAD3-2948-A4AF-913A038C902F}" srcOrd="2" destOrd="0" presId="urn:microsoft.com/office/officeart/2005/8/layout/vList2"/>
    <dgm:cxn modelId="{EF721DAA-978D-E84F-9B31-1DD01F61E047}" type="presParOf" srcId="{4AF2D5D5-0C6F-584F-87F6-98B70F238816}" destId="{588195F8-3B68-1643-81EA-4853575213D7}" srcOrd="3" destOrd="0" presId="urn:microsoft.com/office/officeart/2005/8/layout/vList2"/>
    <dgm:cxn modelId="{46002064-BBA0-1742-8C99-A23EB65E0A81}" type="presParOf" srcId="{4AF2D5D5-0C6F-584F-87F6-98B70F238816}" destId="{B76025CA-C9A7-0649-8DA5-27F08B4E075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391F32-A65D-4EB0-B555-5754D529654C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46BD495B-9E4F-4923-98CB-BA051EF8C55D}">
      <dgm:prSet/>
      <dgm:spPr/>
      <dgm:t>
        <a:bodyPr/>
        <a:lstStyle/>
        <a:p>
          <a:r>
            <a:rPr lang="en-US" b="1" dirty="0"/>
            <a:t>Validation Discussion:</a:t>
          </a:r>
          <a:endParaRPr lang="en-US" dirty="0"/>
        </a:p>
      </dgm:t>
    </dgm:pt>
    <dgm:pt modelId="{38F909F6-CE04-4A41-B5C7-83B786E48659}" type="parTrans" cxnId="{F5CD371F-F698-44E5-AA8F-85085FF23AC7}">
      <dgm:prSet/>
      <dgm:spPr/>
      <dgm:t>
        <a:bodyPr/>
        <a:lstStyle/>
        <a:p>
          <a:endParaRPr lang="en-US"/>
        </a:p>
      </dgm:t>
    </dgm:pt>
    <dgm:pt modelId="{1043176A-4283-42E5-B275-F8C61A854B34}" type="sibTrans" cxnId="{F5CD371F-F698-44E5-AA8F-85085FF23AC7}">
      <dgm:prSet/>
      <dgm:spPr/>
      <dgm:t>
        <a:bodyPr/>
        <a:lstStyle/>
        <a:p>
          <a:endParaRPr lang="en-US"/>
        </a:p>
      </dgm:t>
    </dgm:pt>
    <dgm:pt modelId="{7F2FE045-A255-4BF4-9223-4F2F9307BFDE}">
      <dgm:prSet/>
      <dgm:spPr/>
      <dgm:t>
        <a:bodyPr/>
        <a:lstStyle/>
        <a:p>
          <a:r>
            <a:rPr lang="en-US"/>
            <a:t>Fairness could be tested by simulation with diverse pedestrian datasets.</a:t>
          </a:r>
        </a:p>
      </dgm:t>
    </dgm:pt>
    <dgm:pt modelId="{1166A37F-8300-4281-BC7C-250D17B84425}" type="parTrans" cxnId="{DE760E5A-AC56-45A3-8BF3-9A99885C9543}">
      <dgm:prSet/>
      <dgm:spPr/>
      <dgm:t>
        <a:bodyPr/>
        <a:lstStyle/>
        <a:p>
          <a:endParaRPr lang="en-US"/>
        </a:p>
      </dgm:t>
    </dgm:pt>
    <dgm:pt modelId="{17E011F5-89C9-4ED3-9397-E881E2C63B98}" type="sibTrans" cxnId="{DE760E5A-AC56-45A3-8BF3-9A99885C9543}">
      <dgm:prSet/>
      <dgm:spPr/>
      <dgm:t>
        <a:bodyPr/>
        <a:lstStyle/>
        <a:p>
          <a:endParaRPr lang="en-US"/>
        </a:p>
      </dgm:t>
    </dgm:pt>
    <dgm:pt modelId="{F8B675F6-08E4-4FB9-9B6F-4BB390CBD457}">
      <dgm:prSet/>
      <dgm:spPr/>
      <dgm:t>
        <a:bodyPr/>
        <a:lstStyle/>
        <a:p>
          <a:r>
            <a:rPr lang="en-US"/>
            <a:t>Ethical decision logging could be validated through scenario-based testing and explainability audits.</a:t>
          </a:r>
        </a:p>
      </dgm:t>
    </dgm:pt>
    <dgm:pt modelId="{CD153455-6A52-4C88-87B6-B4D1435D701F}" type="parTrans" cxnId="{5282AC19-263B-4636-ABC8-C40482D7A604}">
      <dgm:prSet/>
      <dgm:spPr/>
      <dgm:t>
        <a:bodyPr/>
        <a:lstStyle/>
        <a:p>
          <a:endParaRPr lang="en-US"/>
        </a:p>
      </dgm:t>
    </dgm:pt>
    <dgm:pt modelId="{8A403152-5B39-41D5-A163-063B3DB76FE8}" type="sibTrans" cxnId="{5282AC19-263B-4636-ABC8-C40482D7A604}">
      <dgm:prSet/>
      <dgm:spPr/>
      <dgm:t>
        <a:bodyPr/>
        <a:lstStyle/>
        <a:p>
          <a:endParaRPr lang="en-US"/>
        </a:p>
      </dgm:t>
    </dgm:pt>
    <dgm:pt modelId="{3AEA8B39-6625-1946-BE37-802109CCC95A}" type="pres">
      <dgm:prSet presAssocID="{7B391F32-A65D-4EB0-B555-5754D529654C}" presName="vert0" presStyleCnt="0">
        <dgm:presLayoutVars>
          <dgm:dir/>
          <dgm:animOne val="branch"/>
          <dgm:animLvl val="lvl"/>
        </dgm:presLayoutVars>
      </dgm:prSet>
      <dgm:spPr/>
    </dgm:pt>
    <dgm:pt modelId="{7F80D5D9-7850-FC46-A8DC-72E3CCE4AD37}" type="pres">
      <dgm:prSet presAssocID="{46BD495B-9E4F-4923-98CB-BA051EF8C55D}" presName="thickLine" presStyleLbl="alignNode1" presStyleIdx="0" presStyleCnt="3"/>
      <dgm:spPr/>
    </dgm:pt>
    <dgm:pt modelId="{30EA0EE7-0C21-2042-94AE-96A5BB0C7BE6}" type="pres">
      <dgm:prSet presAssocID="{46BD495B-9E4F-4923-98CB-BA051EF8C55D}" presName="horz1" presStyleCnt="0"/>
      <dgm:spPr/>
    </dgm:pt>
    <dgm:pt modelId="{AD441D6D-CF39-7D4B-8AF6-A0E68C99F863}" type="pres">
      <dgm:prSet presAssocID="{46BD495B-9E4F-4923-98CB-BA051EF8C55D}" presName="tx1" presStyleLbl="revTx" presStyleIdx="0" presStyleCnt="3"/>
      <dgm:spPr/>
    </dgm:pt>
    <dgm:pt modelId="{79CB3297-B811-8940-BCA6-6D787C3CF403}" type="pres">
      <dgm:prSet presAssocID="{46BD495B-9E4F-4923-98CB-BA051EF8C55D}" presName="vert1" presStyleCnt="0"/>
      <dgm:spPr/>
    </dgm:pt>
    <dgm:pt modelId="{4FCAE035-7D3F-6748-89F1-4442F839E6D8}" type="pres">
      <dgm:prSet presAssocID="{7F2FE045-A255-4BF4-9223-4F2F9307BFDE}" presName="thickLine" presStyleLbl="alignNode1" presStyleIdx="1" presStyleCnt="3"/>
      <dgm:spPr/>
    </dgm:pt>
    <dgm:pt modelId="{2E4761D6-1004-544E-AC65-38FDB906870B}" type="pres">
      <dgm:prSet presAssocID="{7F2FE045-A255-4BF4-9223-4F2F9307BFDE}" presName="horz1" presStyleCnt="0"/>
      <dgm:spPr/>
    </dgm:pt>
    <dgm:pt modelId="{A9A3BCBD-0525-5441-8243-A439E830F6CF}" type="pres">
      <dgm:prSet presAssocID="{7F2FE045-A255-4BF4-9223-4F2F9307BFDE}" presName="tx1" presStyleLbl="revTx" presStyleIdx="1" presStyleCnt="3"/>
      <dgm:spPr/>
    </dgm:pt>
    <dgm:pt modelId="{D49BE1B6-9E41-1540-AD2D-5A3F0782A8DE}" type="pres">
      <dgm:prSet presAssocID="{7F2FE045-A255-4BF4-9223-4F2F9307BFDE}" presName="vert1" presStyleCnt="0"/>
      <dgm:spPr/>
    </dgm:pt>
    <dgm:pt modelId="{DEB04FE9-D6F8-3347-86CD-6B59A1D17CE8}" type="pres">
      <dgm:prSet presAssocID="{F8B675F6-08E4-4FB9-9B6F-4BB390CBD457}" presName="thickLine" presStyleLbl="alignNode1" presStyleIdx="2" presStyleCnt="3"/>
      <dgm:spPr/>
    </dgm:pt>
    <dgm:pt modelId="{C12EEED0-2D2F-5B4D-92F2-F684289A4424}" type="pres">
      <dgm:prSet presAssocID="{F8B675F6-08E4-4FB9-9B6F-4BB390CBD457}" presName="horz1" presStyleCnt="0"/>
      <dgm:spPr/>
    </dgm:pt>
    <dgm:pt modelId="{15C15A71-6581-4F43-8CAE-EFEAC1F3ECAA}" type="pres">
      <dgm:prSet presAssocID="{F8B675F6-08E4-4FB9-9B6F-4BB390CBD457}" presName="tx1" presStyleLbl="revTx" presStyleIdx="2" presStyleCnt="3"/>
      <dgm:spPr/>
    </dgm:pt>
    <dgm:pt modelId="{C2D0ED5D-AB15-F542-B045-A4170F463AB6}" type="pres">
      <dgm:prSet presAssocID="{F8B675F6-08E4-4FB9-9B6F-4BB390CBD457}" presName="vert1" presStyleCnt="0"/>
      <dgm:spPr/>
    </dgm:pt>
  </dgm:ptLst>
  <dgm:cxnLst>
    <dgm:cxn modelId="{5282AC19-263B-4636-ABC8-C40482D7A604}" srcId="{7B391F32-A65D-4EB0-B555-5754D529654C}" destId="{F8B675F6-08E4-4FB9-9B6F-4BB390CBD457}" srcOrd="2" destOrd="0" parTransId="{CD153455-6A52-4C88-87B6-B4D1435D701F}" sibTransId="{8A403152-5B39-41D5-A163-063B3DB76FE8}"/>
    <dgm:cxn modelId="{F5CD371F-F698-44E5-AA8F-85085FF23AC7}" srcId="{7B391F32-A65D-4EB0-B555-5754D529654C}" destId="{46BD495B-9E4F-4923-98CB-BA051EF8C55D}" srcOrd="0" destOrd="0" parTransId="{38F909F6-CE04-4A41-B5C7-83B786E48659}" sibTransId="{1043176A-4283-42E5-B275-F8C61A854B34}"/>
    <dgm:cxn modelId="{9413F72D-F3C0-874B-9761-181F06F651B4}" type="presOf" srcId="{46BD495B-9E4F-4923-98CB-BA051EF8C55D}" destId="{AD441D6D-CF39-7D4B-8AF6-A0E68C99F863}" srcOrd="0" destOrd="0" presId="urn:microsoft.com/office/officeart/2008/layout/LinedList"/>
    <dgm:cxn modelId="{DE760E5A-AC56-45A3-8BF3-9A99885C9543}" srcId="{7B391F32-A65D-4EB0-B555-5754D529654C}" destId="{7F2FE045-A255-4BF4-9223-4F2F9307BFDE}" srcOrd="1" destOrd="0" parTransId="{1166A37F-8300-4281-BC7C-250D17B84425}" sibTransId="{17E011F5-89C9-4ED3-9397-E881E2C63B98}"/>
    <dgm:cxn modelId="{9C139972-8DAD-2642-8902-62C9EC956CAD}" type="presOf" srcId="{7F2FE045-A255-4BF4-9223-4F2F9307BFDE}" destId="{A9A3BCBD-0525-5441-8243-A439E830F6CF}" srcOrd="0" destOrd="0" presId="urn:microsoft.com/office/officeart/2008/layout/LinedList"/>
    <dgm:cxn modelId="{DF91407E-8F47-714D-9E03-D70D13DB3B6B}" type="presOf" srcId="{F8B675F6-08E4-4FB9-9B6F-4BB390CBD457}" destId="{15C15A71-6581-4F43-8CAE-EFEAC1F3ECAA}" srcOrd="0" destOrd="0" presId="urn:microsoft.com/office/officeart/2008/layout/LinedList"/>
    <dgm:cxn modelId="{674A14C3-EB6B-EB4F-A619-0CBEE242B5A0}" type="presOf" srcId="{7B391F32-A65D-4EB0-B555-5754D529654C}" destId="{3AEA8B39-6625-1946-BE37-802109CCC95A}" srcOrd="0" destOrd="0" presId="urn:microsoft.com/office/officeart/2008/layout/LinedList"/>
    <dgm:cxn modelId="{F87EE8C0-501A-C249-940F-5C130934C822}" type="presParOf" srcId="{3AEA8B39-6625-1946-BE37-802109CCC95A}" destId="{7F80D5D9-7850-FC46-A8DC-72E3CCE4AD37}" srcOrd="0" destOrd="0" presId="urn:microsoft.com/office/officeart/2008/layout/LinedList"/>
    <dgm:cxn modelId="{A770AB79-72B6-EA48-844F-C4EB255A0331}" type="presParOf" srcId="{3AEA8B39-6625-1946-BE37-802109CCC95A}" destId="{30EA0EE7-0C21-2042-94AE-96A5BB0C7BE6}" srcOrd="1" destOrd="0" presId="urn:microsoft.com/office/officeart/2008/layout/LinedList"/>
    <dgm:cxn modelId="{9A2143FD-E4CD-4A4A-BC28-241452824000}" type="presParOf" srcId="{30EA0EE7-0C21-2042-94AE-96A5BB0C7BE6}" destId="{AD441D6D-CF39-7D4B-8AF6-A0E68C99F863}" srcOrd="0" destOrd="0" presId="urn:microsoft.com/office/officeart/2008/layout/LinedList"/>
    <dgm:cxn modelId="{7BCE32AF-FE45-DA46-B7E3-470F5C0A6181}" type="presParOf" srcId="{30EA0EE7-0C21-2042-94AE-96A5BB0C7BE6}" destId="{79CB3297-B811-8940-BCA6-6D787C3CF403}" srcOrd="1" destOrd="0" presId="urn:microsoft.com/office/officeart/2008/layout/LinedList"/>
    <dgm:cxn modelId="{66D07B35-2C5E-844C-B8D9-12D573FDA263}" type="presParOf" srcId="{3AEA8B39-6625-1946-BE37-802109CCC95A}" destId="{4FCAE035-7D3F-6748-89F1-4442F839E6D8}" srcOrd="2" destOrd="0" presId="urn:microsoft.com/office/officeart/2008/layout/LinedList"/>
    <dgm:cxn modelId="{1B814D9E-2D4F-C343-A32F-C6D5053BBAB2}" type="presParOf" srcId="{3AEA8B39-6625-1946-BE37-802109CCC95A}" destId="{2E4761D6-1004-544E-AC65-38FDB906870B}" srcOrd="3" destOrd="0" presId="urn:microsoft.com/office/officeart/2008/layout/LinedList"/>
    <dgm:cxn modelId="{081778F7-718D-1B4D-B165-B6942B7846B8}" type="presParOf" srcId="{2E4761D6-1004-544E-AC65-38FDB906870B}" destId="{A9A3BCBD-0525-5441-8243-A439E830F6CF}" srcOrd="0" destOrd="0" presId="urn:microsoft.com/office/officeart/2008/layout/LinedList"/>
    <dgm:cxn modelId="{7DFBBD64-AE1A-054B-8C6C-209F38EAE26C}" type="presParOf" srcId="{2E4761D6-1004-544E-AC65-38FDB906870B}" destId="{D49BE1B6-9E41-1540-AD2D-5A3F0782A8DE}" srcOrd="1" destOrd="0" presId="urn:microsoft.com/office/officeart/2008/layout/LinedList"/>
    <dgm:cxn modelId="{D8CAC238-ED37-C844-917A-2452605EA672}" type="presParOf" srcId="{3AEA8B39-6625-1946-BE37-802109CCC95A}" destId="{DEB04FE9-D6F8-3347-86CD-6B59A1D17CE8}" srcOrd="4" destOrd="0" presId="urn:microsoft.com/office/officeart/2008/layout/LinedList"/>
    <dgm:cxn modelId="{4E8F59E9-F4F2-894E-A6BC-282C0D75711D}" type="presParOf" srcId="{3AEA8B39-6625-1946-BE37-802109CCC95A}" destId="{C12EEED0-2D2F-5B4D-92F2-F684289A4424}" srcOrd="5" destOrd="0" presId="urn:microsoft.com/office/officeart/2008/layout/LinedList"/>
    <dgm:cxn modelId="{35D84394-3431-E74F-8FF0-39AD2B631C1A}" type="presParOf" srcId="{C12EEED0-2D2F-5B4D-92F2-F684289A4424}" destId="{15C15A71-6581-4F43-8CAE-EFEAC1F3ECAA}" srcOrd="0" destOrd="0" presId="urn:microsoft.com/office/officeart/2008/layout/LinedList"/>
    <dgm:cxn modelId="{7898DE17-E22E-5C4D-8DFF-706CE21EAE6C}" type="presParOf" srcId="{C12EEED0-2D2F-5B4D-92F2-F684289A4424}" destId="{C2D0ED5D-AB15-F542-B045-A4170F463AB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896A03-1D9C-472C-80C1-A70D273DB8A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5535302-809C-4414-8A6C-147390C50530}">
      <dgm:prSet/>
      <dgm:spPr/>
      <dgm:t>
        <a:bodyPr/>
        <a:lstStyle/>
        <a:p>
          <a:r>
            <a:rPr lang="en-US"/>
            <a:t>• Conflicting stakeholder values and priorities.</a:t>
          </a:r>
        </a:p>
      </dgm:t>
    </dgm:pt>
    <dgm:pt modelId="{8B5A2A75-AC5B-4DA9-866B-9650773DC973}" type="parTrans" cxnId="{4EFAD266-026B-4E75-A3A6-C009FA2E4E28}">
      <dgm:prSet/>
      <dgm:spPr/>
      <dgm:t>
        <a:bodyPr/>
        <a:lstStyle/>
        <a:p>
          <a:endParaRPr lang="en-US"/>
        </a:p>
      </dgm:t>
    </dgm:pt>
    <dgm:pt modelId="{DA007515-E171-41E0-9AAA-D38CD66BC265}" type="sibTrans" cxnId="{4EFAD266-026B-4E75-A3A6-C009FA2E4E28}">
      <dgm:prSet/>
      <dgm:spPr/>
      <dgm:t>
        <a:bodyPr/>
        <a:lstStyle/>
        <a:p>
          <a:endParaRPr lang="en-US"/>
        </a:p>
      </dgm:t>
    </dgm:pt>
    <dgm:pt modelId="{2770274A-0FEF-4597-8634-3400132712CE}">
      <dgm:prSet/>
      <dgm:spPr/>
      <dgm:t>
        <a:bodyPr/>
        <a:lstStyle/>
        <a:p>
          <a:r>
            <a:rPr lang="en-US"/>
            <a:t>• Lack of formal methods for specifying ethical concerns.</a:t>
          </a:r>
        </a:p>
      </dgm:t>
    </dgm:pt>
    <dgm:pt modelId="{A3559D9F-B978-4171-A567-33C8930172B0}" type="parTrans" cxnId="{6A10B9E6-BAE8-4152-B150-672917B09A9C}">
      <dgm:prSet/>
      <dgm:spPr/>
      <dgm:t>
        <a:bodyPr/>
        <a:lstStyle/>
        <a:p>
          <a:endParaRPr lang="en-US"/>
        </a:p>
      </dgm:t>
    </dgm:pt>
    <dgm:pt modelId="{AE32E59E-86DE-4630-B179-DD016A09A268}" type="sibTrans" cxnId="{6A10B9E6-BAE8-4152-B150-672917B09A9C}">
      <dgm:prSet/>
      <dgm:spPr/>
      <dgm:t>
        <a:bodyPr/>
        <a:lstStyle/>
        <a:p>
          <a:endParaRPr lang="en-US"/>
        </a:p>
      </dgm:t>
    </dgm:pt>
    <dgm:pt modelId="{880C3D07-0036-431D-89E7-9286DF049070}">
      <dgm:prSet/>
      <dgm:spPr/>
      <dgm:t>
        <a:bodyPr/>
        <a:lstStyle/>
        <a:p>
          <a:r>
            <a:rPr lang="en-US"/>
            <a:t>• Difficulties in measuring ethics-driven qualities.</a:t>
          </a:r>
        </a:p>
      </dgm:t>
    </dgm:pt>
    <dgm:pt modelId="{638AE89F-1A39-41A3-B3B8-E629A7B65F61}" type="parTrans" cxnId="{40F3F51F-4775-49FB-A959-B0F51F323CC7}">
      <dgm:prSet/>
      <dgm:spPr/>
      <dgm:t>
        <a:bodyPr/>
        <a:lstStyle/>
        <a:p>
          <a:endParaRPr lang="en-US"/>
        </a:p>
      </dgm:t>
    </dgm:pt>
    <dgm:pt modelId="{D01A0324-AEEA-41F5-9A74-453B42EE3EB7}" type="sibTrans" cxnId="{40F3F51F-4775-49FB-A959-B0F51F323CC7}">
      <dgm:prSet/>
      <dgm:spPr/>
      <dgm:t>
        <a:bodyPr/>
        <a:lstStyle/>
        <a:p>
          <a:endParaRPr lang="en-US"/>
        </a:p>
      </dgm:t>
    </dgm:pt>
    <dgm:pt modelId="{9B34753A-8BEF-443C-A7E3-F0FC21B99EC3}">
      <dgm:prSet/>
      <dgm:spPr/>
      <dgm:t>
        <a:bodyPr/>
        <a:lstStyle/>
        <a:p>
          <a:r>
            <a:rPr lang="en-US"/>
            <a:t>• Risk of 'ethics washing' — claiming ethical alignment without real action.</a:t>
          </a:r>
        </a:p>
      </dgm:t>
    </dgm:pt>
    <dgm:pt modelId="{E903542C-0B77-4B9B-9C76-F52C2D8D77DD}" type="parTrans" cxnId="{0A0F8134-E698-45DE-A72B-1C3F0031BD4A}">
      <dgm:prSet/>
      <dgm:spPr/>
      <dgm:t>
        <a:bodyPr/>
        <a:lstStyle/>
        <a:p>
          <a:endParaRPr lang="en-US"/>
        </a:p>
      </dgm:t>
    </dgm:pt>
    <dgm:pt modelId="{CD529923-9C2F-486C-9513-99FCDD622D77}" type="sibTrans" cxnId="{0A0F8134-E698-45DE-A72B-1C3F0031BD4A}">
      <dgm:prSet/>
      <dgm:spPr/>
      <dgm:t>
        <a:bodyPr/>
        <a:lstStyle/>
        <a:p>
          <a:endParaRPr lang="en-US"/>
        </a:p>
      </dgm:t>
    </dgm:pt>
    <dgm:pt modelId="{936371BC-6C0C-5042-ABF9-1CB170CB8E62}" type="pres">
      <dgm:prSet presAssocID="{6D896A03-1D9C-472C-80C1-A70D273DB8A6}" presName="vert0" presStyleCnt="0">
        <dgm:presLayoutVars>
          <dgm:dir/>
          <dgm:animOne val="branch"/>
          <dgm:animLvl val="lvl"/>
        </dgm:presLayoutVars>
      </dgm:prSet>
      <dgm:spPr/>
    </dgm:pt>
    <dgm:pt modelId="{8564E3DD-1193-244B-AA98-3D379D6A5471}" type="pres">
      <dgm:prSet presAssocID="{E5535302-809C-4414-8A6C-147390C50530}" presName="thickLine" presStyleLbl="alignNode1" presStyleIdx="0" presStyleCnt="4"/>
      <dgm:spPr/>
    </dgm:pt>
    <dgm:pt modelId="{992BD4F0-C866-7442-8740-BCB184F11552}" type="pres">
      <dgm:prSet presAssocID="{E5535302-809C-4414-8A6C-147390C50530}" presName="horz1" presStyleCnt="0"/>
      <dgm:spPr/>
    </dgm:pt>
    <dgm:pt modelId="{1E2A52EE-EB21-CC49-B662-0915FC9EA448}" type="pres">
      <dgm:prSet presAssocID="{E5535302-809C-4414-8A6C-147390C50530}" presName="tx1" presStyleLbl="revTx" presStyleIdx="0" presStyleCnt="4"/>
      <dgm:spPr/>
    </dgm:pt>
    <dgm:pt modelId="{289D403A-1DF5-0843-8C23-7BCBAC65CB92}" type="pres">
      <dgm:prSet presAssocID="{E5535302-809C-4414-8A6C-147390C50530}" presName="vert1" presStyleCnt="0"/>
      <dgm:spPr/>
    </dgm:pt>
    <dgm:pt modelId="{A0C919BA-5881-4243-BA31-B7A632CF46E6}" type="pres">
      <dgm:prSet presAssocID="{2770274A-0FEF-4597-8634-3400132712CE}" presName="thickLine" presStyleLbl="alignNode1" presStyleIdx="1" presStyleCnt="4"/>
      <dgm:spPr/>
    </dgm:pt>
    <dgm:pt modelId="{3E40FD58-8834-BB45-B434-39A499DDA4E2}" type="pres">
      <dgm:prSet presAssocID="{2770274A-0FEF-4597-8634-3400132712CE}" presName="horz1" presStyleCnt="0"/>
      <dgm:spPr/>
    </dgm:pt>
    <dgm:pt modelId="{BAEE921D-7143-8D41-8264-4C4CF1C62B29}" type="pres">
      <dgm:prSet presAssocID="{2770274A-0FEF-4597-8634-3400132712CE}" presName="tx1" presStyleLbl="revTx" presStyleIdx="1" presStyleCnt="4"/>
      <dgm:spPr/>
    </dgm:pt>
    <dgm:pt modelId="{29CAF6A7-4061-9545-9FA3-F350533FB9EE}" type="pres">
      <dgm:prSet presAssocID="{2770274A-0FEF-4597-8634-3400132712CE}" presName="vert1" presStyleCnt="0"/>
      <dgm:spPr/>
    </dgm:pt>
    <dgm:pt modelId="{FDBB9B49-D73B-F14D-AC1B-DFD82D1501AB}" type="pres">
      <dgm:prSet presAssocID="{880C3D07-0036-431D-89E7-9286DF049070}" presName="thickLine" presStyleLbl="alignNode1" presStyleIdx="2" presStyleCnt="4"/>
      <dgm:spPr/>
    </dgm:pt>
    <dgm:pt modelId="{0EB09A5C-E922-304C-B808-E2E24A4A8779}" type="pres">
      <dgm:prSet presAssocID="{880C3D07-0036-431D-89E7-9286DF049070}" presName="horz1" presStyleCnt="0"/>
      <dgm:spPr/>
    </dgm:pt>
    <dgm:pt modelId="{6C48E911-EB37-1A44-8488-8AE6318FF6C6}" type="pres">
      <dgm:prSet presAssocID="{880C3D07-0036-431D-89E7-9286DF049070}" presName="tx1" presStyleLbl="revTx" presStyleIdx="2" presStyleCnt="4"/>
      <dgm:spPr/>
    </dgm:pt>
    <dgm:pt modelId="{B387B1DB-0364-5F44-877A-0BC834DA3142}" type="pres">
      <dgm:prSet presAssocID="{880C3D07-0036-431D-89E7-9286DF049070}" presName="vert1" presStyleCnt="0"/>
      <dgm:spPr/>
    </dgm:pt>
    <dgm:pt modelId="{11ED70BE-C94E-394C-A2D5-15D7502616C1}" type="pres">
      <dgm:prSet presAssocID="{9B34753A-8BEF-443C-A7E3-F0FC21B99EC3}" presName="thickLine" presStyleLbl="alignNode1" presStyleIdx="3" presStyleCnt="4"/>
      <dgm:spPr/>
    </dgm:pt>
    <dgm:pt modelId="{E6702A65-4910-154B-9DE8-B26482B761F5}" type="pres">
      <dgm:prSet presAssocID="{9B34753A-8BEF-443C-A7E3-F0FC21B99EC3}" presName="horz1" presStyleCnt="0"/>
      <dgm:spPr/>
    </dgm:pt>
    <dgm:pt modelId="{5C97510B-E051-D941-BFEF-FB491F3D31E6}" type="pres">
      <dgm:prSet presAssocID="{9B34753A-8BEF-443C-A7E3-F0FC21B99EC3}" presName="tx1" presStyleLbl="revTx" presStyleIdx="3" presStyleCnt="4"/>
      <dgm:spPr/>
    </dgm:pt>
    <dgm:pt modelId="{47948884-6385-CB4B-8915-614272F6CCC1}" type="pres">
      <dgm:prSet presAssocID="{9B34753A-8BEF-443C-A7E3-F0FC21B99EC3}" presName="vert1" presStyleCnt="0"/>
      <dgm:spPr/>
    </dgm:pt>
  </dgm:ptLst>
  <dgm:cxnLst>
    <dgm:cxn modelId="{C9E7A20D-29F2-3E47-8871-75600B25B486}" type="presOf" srcId="{6D896A03-1D9C-472C-80C1-A70D273DB8A6}" destId="{936371BC-6C0C-5042-ABF9-1CB170CB8E62}" srcOrd="0" destOrd="0" presId="urn:microsoft.com/office/officeart/2008/layout/LinedList"/>
    <dgm:cxn modelId="{40F3F51F-4775-49FB-A959-B0F51F323CC7}" srcId="{6D896A03-1D9C-472C-80C1-A70D273DB8A6}" destId="{880C3D07-0036-431D-89E7-9286DF049070}" srcOrd="2" destOrd="0" parTransId="{638AE89F-1A39-41A3-B3B8-E629A7B65F61}" sibTransId="{D01A0324-AEEA-41F5-9A74-453B42EE3EB7}"/>
    <dgm:cxn modelId="{0A0F8134-E698-45DE-A72B-1C3F0031BD4A}" srcId="{6D896A03-1D9C-472C-80C1-A70D273DB8A6}" destId="{9B34753A-8BEF-443C-A7E3-F0FC21B99EC3}" srcOrd="3" destOrd="0" parTransId="{E903542C-0B77-4B9B-9C76-F52C2D8D77DD}" sibTransId="{CD529923-9C2F-486C-9513-99FCDD622D77}"/>
    <dgm:cxn modelId="{D85D145C-514C-C945-A65E-89BB0132BF60}" type="presOf" srcId="{E5535302-809C-4414-8A6C-147390C50530}" destId="{1E2A52EE-EB21-CC49-B662-0915FC9EA448}" srcOrd="0" destOrd="0" presId="urn:microsoft.com/office/officeart/2008/layout/LinedList"/>
    <dgm:cxn modelId="{8A039962-5FA1-884C-AAEB-8931A79164CF}" type="presOf" srcId="{9B34753A-8BEF-443C-A7E3-F0FC21B99EC3}" destId="{5C97510B-E051-D941-BFEF-FB491F3D31E6}" srcOrd="0" destOrd="0" presId="urn:microsoft.com/office/officeart/2008/layout/LinedList"/>
    <dgm:cxn modelId="{4EFAD266-026B-4E75-A3A6-C009FA2E4E28}" srcId="{6D896A03-1D9C-472C-80C1-A70D273DB8A6}" destId="{E5535302-809C-4414-8A6C-147390C50530}" srcOrd="0" destOrd="0" parTransId="{8B5A2A75-AC5B-4DA9-866B-9650773DC973}" sibTransId="{DA007515-E171-41E0-9AAA-D38CD66BC265}"/>
    <dgm:cxn modelId="{0A6F5A85-F93C-8D4B-8FF2-8C2B6D15118B}" type="presOf" srcId="{880C3D07-0036-431D-89E7-9286DF049070}" destId="{6C48E911-EB37-1A44-8488-8AE6318FF6C6}" srcOrd="0" destOrd="0" presId="urn:microsoft.com/office/officeart/2008/layout/LinedList"/>
    <dgm:cxn modelId="{6A10B9E6-BAE8-4152-B150-672917B09A9C}" srcId="{6D896A03-1D9C-472C-80C1-A70D273DB8A6}" destId="{2770274A-0FEF-4597-8634-3400132712CE}" srcOrd="1" destOrd="0" parTransId="{A3559D9F-B978-4171-A567-33C8930172B0}" sibTransId="{AE32E59E-86DE-4630-B179-DD016A09A268}"/>
    <dgm:cxn modelId="{277273F2-3AB9-9142-B917-6BE5D45F855C}" type="presOf" srcId="{2770274A-0FEF-4597-8634-3400132712CE}" destId="{BAEE921D-7143-8D41-8264-4C4CF1C62B29}" srcOrd="0" destOrd="0" presId="urn:microsoft.com/office/officeart/2008/layout/LinedList"/>
    <dgm:cxn modelId="{FE7145D8-9690-9B46-A20E-D69B6FCDFBD3}" type="presParOf" srcId="{936371BC-6C0C-5042-ABF9-1CB170CB8E62}" destId="{8564E3DD-1193-244B-AA98-3D379D6A5471}" srcOrd="0" destOrd="0" presId="urn:microsoft.com/office/officeart/2008/layout/LinedList"/>
    <dgm:cxn modelId="{C6599F35-A72C-8D4E-97F9-1EF75F4C905F}" type="presParOf" srcId="{936371BC-6C0C-5042-ABF9-1CB170CB8E62}" destId="{992BD4F0-C866-7442-8740-BCB184F11552}" srcOrd="1" destOrd="0" presId="urn:microsoft.com/office/officeart/2008/layout/LinedList"/>
    <dgm:cxn modelId="{6C258CEB-421F-B642-B6D9-9EFD7908BB7A}" type="presParOf" srcId="{992BD4F0-C866-7442-8740-BCB184F11552}" destId="{1E2A52EE-EB21-CC49-B662-0915FC9EA448}" srcOrd="0" destOrd="0" presId="urn:microsoft.com/office/officeart/2008/layout/LinedList"/>
    <dgm:cxn modelId="{AF54A76C-EC2C-C74A-AFC7-3D27F2E6373B}" type="presParOf" srcId="{992BD4F0-C866-7442-8740-BCB184F11552}" destId="{289D403A-1DF5-0843-8C23-7BCBAC65CB92}" srcOrd="1" destOrd="0" presId="urn:microsoft.com/office/officeart/2008/layout/LinedList"/>
    <dgm:cxn modelId="{D075323B-E13D-CA41-81B4-D932FD086B64}" type="presParOf" srcId="{936371BC-6C0C-5042-ABF9-1CB170CB8E62}" destId="{A0C919BA-5881-4243-BA31-B7A632CF46E6}" srcOrd="2" destOrd="0" presId="urn:microsoft.com/office/officeart/2008/layout/LinedList"/>
    <dgm:cxn modelId="{F41A822A-11F1-6E4F-BE8C-7FB7F2A3C9C9}" type="presParOf" srcId="{936371BC-6C0C-5042-ABF9-1CB170CB8E62}" destId="{3E40FD58-8834-BB45-B434-39A499DDA4E2}" srcOrd="3" destOrd="0" presId="urn:microsoft.com/office/officeart/2008/layout/LinedList"/>
    <dgm:cxn modelId="{54DE3003-333C-D54D-ADEF-736797AA910A}" type="presParOf" srcId="{3E40FD58-8834-BB45-B434-39A499DDA4E2}" destId="{BAEE921D-7143-8D41-8264-4C4CF1C62B29}" srcOrd="0" destOrd="0" presId="urn:microsoft.com/office/officeart/2008/layout/LinedList"/>
    <dgm:cxn modelId="{067511F0-D459-D742-9C58-679595603D27}" type="presParOf" srcId="{3E40FD58-8834-BB45-B434-39A499DDA4E2}" destId="{29CAF6A7-4061-9545-9FA3-F350533FB9EE}" srcOrd="1" destOrd="0" presId="urn:microsoft.com/office/officeart/2008/layout/LinedList"/>
    <dgm:cxn modelId="{E3870A2D-8248-9D4A-AB8E-60D29E19D67F}" type="presParOf" srcId="{936371BC-6C0C-5042-ABF9-1CB170CB8E62}" destId="{FDBB9B49-D73B-F14D-AC1B-DFD82D1501AB}" srcOrd="4" destOrd="0" presId="urn:microsoft.com/office/officeart/2008/layout/LinedList"/>
    <dgm:cxn modelId="{EA332D6A-1740-5342-8CD4-76D839C29106}" type="presParOf" srcId="{936371BC-6C0C-5042-ABF9-1CB170CB8E62}" destId="{0EB09A5C-E922-304C-B808-E2E24A4A8779}" srcOrd="5" destOrd="0" presId="urn:microsoft.com/office/officeart/2008/layout/LinedList"/>
    <dgm:cxn modelId="{30ABE1B3-DD7C-E84B-9AF0-B51E24B4FAC9}" type="presParOf" srcId="{0EB09A5C-E922-304C-B808-E2E24A4A8779}" destId="{6C48E911-EB37-1A44-8488-8AE6318FF6C6}" srcOrd="0" destOrd="0" presId="urn:microsoft.com/office/officeart/2008/layout/LinedList"/>
    <dgm:cxn modelId="{F4199909-8B3F-1346-A278-DD72D2B4C5B2}" type="presParOf" srcId="{0EB09A5C-E922-304C-B808-E2E24A4A8779}" destId="{B387B1DB-0364-5F44-877A-0BC834DA3142}" srcOrd="1" destOrd="0" presId="urn:microsoft.com/office/officeart/2008/layout/LinedList"/>
    <dgm:cxn modelId="{D14AD221-ACAC-AF47-8884-69D8C8D3CB51}" type="presParOf" srcId="{936371BC-6C0C-5042-ABF9-1CB170CB8E62}" destId="{11ED70BE-C94E-394C-A2D5-15D7502616C1}" srcOrd="6" destOrd="0" presId="urn:microsoft.com/office/officeart/2008/layout/LinedList"/>
    <dgm:cxn modelId="{84CC3911-F420-674B-9949-A71C05DB3C41}" type="presParOf" srcId="{936371BC-6C0C-5042-ABF9-1CB170CB8E62}" destId="{E6702A65-4910-154B-9DE8-B26482B761F5}" srcOrd="7" destOrd="0" presId="urn:microsoft.com/office/officeart/2008/layout/LinedList"/>
    <dgm:cxn modelId="{9026178C-C440-6246-86C3-52BBEDBF280B}" type="presParOf" srcId="{E6702A65-4910-154B-9DE8-B26482B761F5}" destId="{5C97510B-E051-D941-BFEF-FB491F3D31E6}" srcOrd="0" destOrd="0" presId="urn:microsoft.com/office/officeart/2008/layout/LinedList"/>
    <dgm:cxn modelId="{FC0836A4-3539-C14F-90D4-58EC8B031592}" type="presParOf" srcId="{E6702A65-4910-154B-9DE8-B26482B761F5}" destId="{47948884-6385-CB4B-8915-614272F6CC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5DBBA0-4B3F-4E16-B8F1-7DA239E2365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E0F061-2067-42C8-9237-22E087568E15}">
      <dgm:prSet/>
      <dgm:spPr/>
      <dgm:t>
        <a:bodyPr/>
        <a:lstStyle/>
        <a:p>
          <a:r>
            <a:rPr lang="en-US"/>
            <a:t>• Include ethicists and social scientists in early RE phases.</a:t>
          </a:r>
        </a:p>
      </dgm:t>
    </dgm:pt>
    <dgm:pt modelId="{AF4801D7-82AA-42D2-BE69-0C85E5019BE5}" type="parTrans" cxnId="{0DEFF8E2-1FBF-4EBD-8092-CE5DE0DC1592}">
      <dgm:prSet/>
      <dgm:spPr/>
      <dgm:t>
        <a:bodyPr/>
        <a:lstStyle/>
        <a:p>
          <a:endParaRPr lang="en-US"/>
        </a:p>
      </dgm:t>
    </dgm:pt>
    <dgm:pt modelId="{398E5516-D41E-49E8-A84C-5F328630DC9E}" type="sibTrans" cxnId="{0DEFF8E2-1FBF-4EBD-8092-CE5DE0DC1592}">
      <dgm:prSet/>
      <dgm:spPr/>
      <dgm:t>
        <a:bodyPr/>
        <a:lstStyle/>
        <a:p>
          <a:endParaRPr lang="en-US"/>
        </a:p>
      </dgm:t>
    </dgm:pt>
    <dgm:pt modelId="{E464B844-B760-446F-B51D-316010C2B7F1}">
      <dgm:prSet/>
      <dgm:spPr/>
      <dgm:t>
        <a:bodyPr/>
        <a:lstStyle/>
        <a:p>
          <a:r>
            <a:rPr lang="en-US"/>
            <a:t>• Use scenario-based reflection and stakeholder mapping.</a:t>
          </a:r>
        </a:p>
      </dgm:t>
    </dgm:pt>
    <dgm:pt modelId="{C8196A3C-7E93-4078-8E74-F330CBF2ACE6}" type="parTrans" cxnId="{982520D0-436A-49FE-96F5-BC221A308C89}">
      <dgm:prSet/>
      <dgm:spPr/>
      <dgm:t>
        <a:bodyPr/>
        <a:lstStyle/>
        <a:p>
          <a:endParaRPr lang="en-US"/>
        </a:p>
      </dgm:t>
    </dgm:pt>
    <dgm:pt modelId="{2E4EE5E1-9E5F-4CE4-B6DF-F448877904A5}" type="sibTrans" cxnId="{982520D0-436A-49FE-96F5-BC221A308C89}">
      <dgm:prSet/>
      <dgm:spPr/>
      <dgm:t>
        <a:bodyPr/>
        <a:lstStyle/>
        <a:p>
          <a:endParaRPr lang="en-US"/>
        </a:p>
      </dgm:t>
    </dgm:pt>
    <dgm:pt modelId="{CBE9922A-38BE-46F2-ACAF-C8642C7C9271}">
      <dgm:prSet/>
      <dgm:spPr/>
      <dgm:t>
        <a:bodyPr/>
        <a:lstStyle/>
        <a:p>
          <a:r>
            <a:rPr lang="en-US"/>
            <a:t>• Maintain traceability between ethical principles and system requirements.</a:t>
          </a:r>
        </a:p>
      </dgm:t>
    </dgm:pt>
    <dgm:pt modelId="{EA3C010F-3542-4503-8C95-C39F9A6753CB}" type="parTrans" cxnId="{CCCEACB1-3FDC-4B9E-B1A9-4FD62AC1190E}">
      <dgm:prSet/>
      <dgm:spPr/>
      <dgm:t>
        <a:bodyPr/>
        <a:lstStyle/>
        <a:p>
          <a:endParaRPr lang="en-US"/>
        </a:p>
      </dgm:t>
    </dgm:pt>
    <dgm:pt modelId="{9225BAFE-95C5-4816-8437-BB340CBA0E55}" type="sibTrans" cxnId="{CCCEACB1-3FDC-4B9E-B1A9-4FD62AC1190E}">
      <dgm:prSet/>
      <dgm:spPr/>
      <dgm:t>
        <a:bodyPr/>
        <a:lstStyle/>
        <a:p>
          <a:endParaRPr lang="en-US"/>
        </a:p>
      </dgm:t>
    </dgm:pt>
    <dgm:pt modelId="{7BDE3C93-C534-440A-9CE4-BB109A0284FB}">
      <dgm:prSet/>
      <dgm:spPr/>
      <dgm:t>
        <a:bodyPr/>
        <a:lstStyle/>
        <a:p>
          <a:r>
            <a:rPr lang="en-US"/>
            <a:t>• Combine qualitative and quantitative evaluation of ethical aspects.</a:t>
          </a:r>
        </a:p>
      </dgm:t>
    </dgm:pt>
    <dgm:pt modelId="{3D9A8EAC-C092-4C03-994D-6523B3940E6E}" type="parTrans" cxnId="{5D15047D-8C00-45CC-A546-65514A2DCAC2}">
      <dgm:prSet/>
      <dgm:spPr/>
      <dgm:t>
        <a:bodyPr/>
        <a:lstStyle/>
        <a:p>
          <a:endParaRPr lang="en-US"/>
        </a:p>
      </dgm:t>
    </dgm:pt>
    <dgm:pt modelId="{F1C280F8-D7DE-4C2F-BB44-E9DEB8D7B59E}" type="sibTrans" cxnId="{5D15047D-8C00-45CC-A546-65514A2DCAC2}">
      <dgm:prSet/>
      <dgm:spPr/>
      <dgm:t>
        <a:bodyPr/>
        <a:lstStyle/>
        <a:p>
          <a:endParaRPr lang="en-US"/>
        </a:p>
      </dgm:t>
    </dgm:pt>
    <dgm:pt modelId="{C12E45CD-371B-0D4E-AF0F-2CBDBA1E6F70}" type="pres">
      <dgm:prSet presAssocID="{425DBBA0-4B3F-4E16-B8F1-7DA239E23655}" presName="linear" presStyleCnt="0">
        <dgm:presLayoutVars>
          <dgm:animLvl val="lvl"/>
          <dgm:resizeHandles val="exact"/>
        </dgm:presLayoutVars>
      </dgm:prSet>
      <dgm:spPr/>
    </dgm:pt>
    <dgm:pt modelId="{E132478F-BD10-EF47-8687-78EDD00E3DED}" type="pres">
      <dgm:prSet presAssocID="{81E0F061-2067-42C8-9237-22E087568E1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185739F-64A4-7B4D-BAF7-9050217BA308}" type="pres">
      <dgm:prSet presAssocID="{398E5516-D41E-49E8-A84C-5F328630DC9E}" presName="spacer" presStyleCnt="0"/>
      <dgm:spPr/>
    </dgm:pt>
    <dgm:pt modelId="{1C135495-A9AF-324D-81A1-651D3CBB1EB2}" type="pres">
      <dgm:prSet presAssocID="{E464B844-B760-446F-B51D-316010C2B7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E21EBF4-C21A-8345-9165-0D94B3A64252}" type="pres">
      <dgm:prSet presAssocID="{2E4EE5E1-9E5F-4CE4-B6DF-F448877904A5}" presName="spacer" presStyleCnt="0"/>
      <dgm:spPr/>
    </dgm:pt>
    <dgm:pt modelId="{C2C6EAF4-B3C1-EF4E-BED9-12BF4A3639AF}" type="pres">
      <dgm:prSet presAssocID="{CBE9922A-38BE-46F2-ACAF-C8642C7C927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618D0A4-5F59-B844-ABE6-A3644AF3B418}" type="pres">
      <dgm:prSet presAssocID="{9225BAFE-95C5-4816-8437-BB340CBA0E55}" presName="spacer" presStyleCnt="0"/>
      <dgm:spPr/>
    </dgm:pt>
    <dgm:pt modelId="{2CA4C986-B502-6744-9A83-E8118790F08C}" type="pres">
      <dgm:prSet presAssocID="{7BDE3C93-C534-440A-9CE4-BB109A0284F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AAC3014-2E9E-6E4D-82DA-D9EC9B7C13B4}" type="presOf" srcId="{7BDE3C93-C534-440A-9CE4-BB109A0284FB}" destId="{2CA4C986-B502-6744-9A83-E8118790F08C}" srcOrd="0" destOrd="0" presId="urn:microsoft.com/office/officeart/2005/8/layout/vList2"/>
    <dgm:cxn modelId="{4C6ECB6C-B590-D247-92DB-3F0D8AD466F2}" type="presOf" srcId="{81E0F061-2067-42C8-9237-22E087568E15}" destId="{E132478F-BD10-EF47-8687-78EDD00E3DED}" srcOrd="0" destOrd="0" presId="urn:microsoft.com/office/officeart/2005/8/layout/vList2"/>
    <dgm:cxn modelId="{5D15047D-8C00-45CC-A546-65514A2DCAC2}" srcId="{425DBBA0-4B3F-4E16-B8F1-7DA239E23655}" destId="{7BDE3C93-C534-440A-9CE4-BB109A0284FB}" srcOrd="3" destOrd="0" parTransId="{3D9A8EAC-C092-4C03-994D-6523B3940E6E}" sibTransId="{F1C280F8-D7DE-4C2F-BB44-E9DEB8D7B59E}"/>
    <dgm:cxn modelId="{CCCEACB1-3FDC-4B9E-B1A9-4FD62AC1190E}" srcId="{425DBBA0-4B3F-4E16-B8F1-7DA239E23655}" destId="{CBE9922A-38BE-46F2-ACAF-C8642C7C9271}" srcOrd="2" destOrd="0" parTransId="{EA3C010F-3542-4503-8C95-C39F9A6753CB}" sibTransId="{9225BAFE-95C5-4816-8437-BB340CBA0E55}"/>
    <dgm:cxn modelId="{9A42CFBF-A415-C248-AA8F-CD0B4A1AF06D}" type="presOf" srcId="{425DBBA0-4B3F-4E16-B8F1-7DA239E23655}" destId="{C12E45CD-371B-0D4E-AF0F-2CBDBA1E6F70}" srcOrd="0" destOrd="0" presId="urn:microsoft.com/office/officeart/2005/8/layout/vList2"/>
    <dgm:cxn modelId="{9155B6CA-1BD0-E241-B88C-32242D4B5E64}" type="presOf" srcId="{E464B844-B760-446F-B51D-316010C2B7F1}" destId="{1C135495-A9AF-324D-81A1-651D3CBB1EB2}" srcOrd="0" destOrd="0" presId="urn:microsoft.com/office/officeart/2005/8/layout/vList2"/>
    <dgm:cxn modelId="{982520D0-436A-49FE-96F5-BC221A308C89}" srcId="{425DBBA0-4B3F-4E16-B8F1-7DA239E23655}" destId="{E464B844-B760-446F-B51D-316010C2B7F1}" srcOrd="1" destOrd="0" parTransId="{C8196A3C-7E93-4078-8E74-F330CBF2ACE6}" sibTransId="{2E4EE5E1-9E5F-4CE4-B6DF-F448877904A5}"/>
    <dgm:cxn modelId="{ADF0E5D5-0631-9E4A-8D6B-7EA88B97634D}" type="presOf" srcId="{CBE9922A-38BE-46F2-ACAF-C8642C7C9271}" destId="{C2C6EAF4-B3C1-EF4E-BED9-12BF4A3639AF}" srcOrd="0" destOrd="0" presId="urn:microsoft.com/office/officeart/2005/8/layout/vList2"/>
    <dgm:cxn modelId="{0DEFF8E2-1FBF-4EBD-8092-CE5DE0DC1592}" srcId="{425DBBA0-4B3F-4E16-B8F1-7DA239E23655}" destId="{81E0F061-2067-42C8-9237-22E087568E15}" srcOrd="0" destOrd="0" parTransId="{AF4801D7-82AA-42D2-BE69-0C85E5019BE5}" sibTransId="{398E5516-D41E-49E8-A84C-5F328630DC9E}"/>
    <dgm:cxn modelId="{4FCFA3E3-ABDB-A44B-8949-FD64E54350FC}" type="presParOf" srcId="{C12E45CD-371B-0D4E-AF0F-2CBDBA1E6F70}" destId="{E132478F-BD10-EF47-8687-78EDD00E3DED}" srcOrd="0" destOrd="0" presId="urn:microsoft.com/office/officeart/2005/8/layout/vList2"/>
    <dgm:cxn modelId="{A2FC3081-319F-784E-941A-59AEECEA2A3B}" type="presParOf" srcId="{C12E45CD-371B-0D4E-AF0F-2CBDBA1E6F70}" destId="{8185739F-64A4-7B4D-BAF7-9050217BA308}" srcOrd="1" destOrd="0" presId="urn:microsoft.com/office/officeart/2005/8/layout/vList2"/>
    <dgm:cxn modelId="{C232A6FC-09BF-3945-AC71-9A5BADDF5168}" type="presParOf" srcId="{C12E45CD-371B-0D4E-AF0F-2CBDBA1E6F70}" destId="{1C135495-A9AF-324D-81A1-651D3CBB1EB2}" srcOrd="2" destOrd="0" presId="urn:microsoft.com/office/officeart/2005/8/layout/vList2"/>
    <dgm:cxn modelId="{E815E049-83BE-8049-878F-644D6FF25F7D}" type="presParOf" srcId="{C12E45CD-371B-0D4E-AF0F-2CBDBA1E6F70}" destId="{7E21EBF4-C21A-8345-9165-0D94B3A64252}" srcOrd="3" destOrd="0" presId="urn:microsoft.com/office/officeart/2005/8/layout/vList2"/>
    <dgm:cxn modelId="{527DC1A8-B858-8F41-B9E3-934EAB8EDE50}" type="presParOf" srcId="{C12E45CD-371B-0D4E-AF0F-2CBDBA1E6F70}" destId="{C2C6EAF4-B3C1-EF4E-BED9-12BF4A3639AF}" srcOrd="4" destOrd="0" presId="urn:microsoft.com/office/officeart/2005/8/layout/vList2"/>
    <dgm:cxn modelId="{1BD87178-8379-DD4E-A39D-BEF0C8CAA6FA}" type="presParOf" srcId="{C12E45CD-371B-0D4E-AF0F-2CBDBA1E6F70}" destId="{F618D0A4-5F59-B844-ABE6-A3644AF3B418}" srcOrd="5" destOrd="0" presId="urn:microsoft.com/office/officeart/2005/8/layout/vList2"/>
    <dgm:cxn modelId="{DF9F61F9-0421-D841-BD9B-9109CB63C35B}" type="presParOf" srcId="{C12E45CD-371B-0D4E-AF0F-2CBDBA1E6F70}" destId="{2CA4C986-B502-6744-9A83-E8118790F08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CC0EB-13CD-354B-B636-40E737E9EB16}">
      <dsp:nvSpPr>
        <dsp:cNvPr id="0" name=""/>
        <dsp:cNvSpPr/>
      </dsp:nvSpPr>
      <dsp:spPr>
        <a:xfrm>
          <a:off x="0" y="0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7AEC9-26FB-924E-9C38-C5C2752C48E8}">
      <dsp:nvSpPr>
        <dsp:cNvPr id="0" name=""/>
        <dsp:cNvSpPr/>
      </dsp:nvSpPr>
      <dsp:spPr>
        <a:xfrm>
          <a:off x="0" y="0"/>
          <a:ext cx="4718785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 dirty="0"/>
            <a:t>asking questions early</a:t>
          </a:r>
          <a:r>
            <a:rPr lang="en-US" sz="2100" b="0" i="0" kern="1200" baseline="0" dirty="0"/>
            <a:t>: </a:t>
          </a:r>
          <a:r>
            <a:rPr lang="en-US" sz="2100" b="0" i="1" kern="1200" baseline="0" dirty="0"/>
            <a:t>Who benefits? Who might be harmed?</a:t>
          </a:r>
          <a:endParaRPr lang="en-US" sz="2100" kern="1200" dirty="0"/>
        </a:p>
      </dsp:txBody>
      <dsp:txXfrm>
        <a:off x="0" y="0"/>
        <a:ext cx="4718785" cy="1382683"/>
      </dsp:txXfrm>
    </dsp:sp>
    <dsp:sp modelId="{8A35D423-D958-CA47-AC57-A97436FC2D68}">
      <dsp:nvSpPr>
        <dsp:cNvPr id="0" name=""/>
        <dsp:cNvSpPr/>
      </dsp:nvSpPr>
      <dsp:spPr>
        <a:xfrm>
          <a:off x="0" y="1382683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E30B9-6C02-CE46-9261-C43558177AC9}">
      <dsp:nvSpPr>
        <dsp:cNvPr id="0" name=""/>
        <dsp:cNvSpPr/>
      </dsp:nvSpPr>
      <dsp:spPr>
        <a:xfrm>
          <a:off x="0" y="1382683"/>
          <a:ext cx="4718785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It requires </a:t>
          </a:r>
          <a:r>
            <a:rPr lang="en-US" sz="2100" b="1" i="0" kern="1200" baseline="0"/>
            <a:t>empathy, reflection, and humility</a:t>
          </a:r>
          <a:r>
            <a:rPr lang="en-US" sz="2100" b="0" i="0" kern="1200" baseline="0"/>
            <a:t>, recognizing that technical decisions are never value-neutral.</a:t>
          </a:r>
          <a:endParaRPr lang="en-US" sz="2100" kern="1200"/>
        </a:p>
      </dsp:txBody>
      <dsp:txXfrm>
        <a:off x="0" y="1382683"/>
        <a:ext cx="4718785" cy="1382683"/>
      </dsp:txXfrm>
    </dsp:sp>
    <dsp:sp modelId="{9B0D816F-2938-8946-886F-78EBC6BF4812}">
      <dsp:nvSpPr>
        <dsp:cNvPr id="0" name=""/>
        <dsp:cNvSpPr/>
      </dsp:nvSpPr>
      <dsp:spPr>
        <a:xfrm>
          <a:off x="0" y="2765367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FC6D0-61CA-3B45-BB26-401A1B07A5BF}">
      <dsp:nvSpPr>
        <dsp:cNvPr id="0" name=""/>
        <dsp:cNvSpPr/>
      </dsp:nvSpPr>
      <dsp:spPr>
        <a:xfrm>
          <a:off x="0" y="2765367"/>
          <a:ext cx="4718785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It shifts the engineer’s perspective from “What works best technically?” to “What serves people best — and justly?”</a:t>
          </a:r>
          <a:endParaRPr lang="en-US" sz="2100" kern="1200" dirty="0"/>
        </a:p>
      </dsp:txBody>
      <dsp:txXfrm>
        <a:off x="0" y="2765367"/>
        <a:ext cx="4718785" cy="1382683"/>
      </dsp:txXfrm>
    </dsp:sp>
    <dsp:sp modelId="{DCC7BD1A-8FBD-DE46-A90E-4D4E3FDA014A}">
      <dsp:nvSpPr>
        <dsp:cNvPr id="0" name=""/>
        <dsp:cNvSpPr/>
      </dsp:nvSpPr>
      <dsp:spPr>
        <a:xfrm>
          <a:off x="0" y="4148051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BE42F-81EC-B148-AEC8-3E3EA09FEA85}">
      <dsp:nvSpPr>
        <dsp:cNvPr id="0" name=""/>
        <dsp:cNvSpPr/>
      </dsp:nvSpPr>
      <dsp:spPr>
        <a:xfrm>
          <a:off x="0" y="4148051"/>
          <a:ext cx="4718785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B050"/>
              </a:solidFill>
            </a:rPr>
            <a:t>Embedding ethics in </a:t>
          </a:r>
          <a:r>
            <a:rPr lang="en-US" sz="2100" b="1" kern="1200" dirty="0">
              <a:solidFill>
                <a:srgbClr val="00B050"/>
              </a:solidFill>
            </a:rPr>
            <a:t>elicitation</a:t>
          </a:r>
          <a:r>
            <a:rPr lang="en-US" sz="2100" kern="1200" dirty="0">
              <a:solidFill>
                <a:srgbClr val="00B050"/>
              </a:solidFill>
            </a:rPr>
            <a:t>, </a:t>
          </a:r>
          <a:r>
            <a:rPr lang="en-US" sz="2100" b="1" kern="1200" dirty="0">
              <a:solidFill>
                <a:srgbClr val="00B050"/>
              </a:solidFill>
            </a:rPr>
            <a:t>analysis</a:t>
          </a:r>
          <a:r>
            <a:rPr lang="en-US" sz="2100" kern="1200" dirty="0">
              <a:solidFill>
                <a:srgbClr val="00B050"/>
              </a:solidFill>
            </a:rPr>
            <a:t>, and </a:t>
          </a:r>
          <a:r>
            <a:rPr lang="en-US" sz="2100" b="1" kern="1200" dirty="0">
              <a:solidFill>
                <a:srgbClr val="00B050"/>
              </a:solidFill>
            </a:rPr>
            <a:t>validation</a:t>
          </a:r>
          <a:r>
            <a:rPr lang="en-US" sz="2100" kern="1200" dirty="0">
              <a:solidFill>
                <a:srgbClr val="00B050"/>
              </a:solidFill>
            </a:rPr>
            <a:t> phases.</a:t>
          </a:r>
        </a:p>
      </dsp:txBody>
      <dsp:txXfrm>
        <a:off x="0" y="4148051"/>
        <a:ext cx="4718785" cy="1382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FFBA6-439D-3546-9EAA-A20B1897603F}">
      <dsp:nvSpPr>
        <dsp:cNvPr id="0" name=""/>
        <dsp:cNvSpPr/>
      </dsp:nvSpPr>
      <dsp:spPr>
        <a:xfrm>
          <a:off x="3036" y="164570"/>
          <a:ext cx="1077813" cy="1077813"/>
        </a:xfrm>
        <a:prstGeom prst="ellipse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CSH</a:t>
          </a:r>
        </a:p>
      </dsp:txBody>
      <dsp:txXfrm>
        <a:off x="160878" y="322412"/>
        <a:ext cx="762129" cy="762129"/>
      </dsp:txXfrm>
    </dsp:sp>
    <dsp:sp modelId="{D6D96CE1-1750-6A45-97EB-592367DB16E3}">
      <dsp:nvSpPr>
        <dsp:cNvPr id="0" name=""/>
        <dsp:cNvSpPr/>
      </dsp:nvSpPr>
      <dsp:spPr>
        <a:xfrm>
          <a:off x="229376" y="1319186"/>
          <a:ext cx="625131" cy="625131"/>
        </a:xfrm>
        <a:prstGeom prst="mathPlus">
          <a:avLst/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2237" y="1558236"/>
        <a:ext cx="459409" cy="147031"/>
      </dsp:txXfrm>
    </dsp:sp>
    <dsp:sp modelId="{DC96AB93-F4E2-5348-8E06-6E84C8910235}">
      <dsp:nvSpPr>
        <dsp:cNvPr id="0" name=""/>
        <dsp:cNvSpPr/>
      </dsp:nvSpPr>
      <dsp:spPr>
        <a:xfrm>
          <a:off x="3036" y="2031836"/>
          <a:ext cx="1077813" cy="1077813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Ethical framework</a:t>
          </a:r>
        </a:p>
      </dsp:txBody>
      <dsp:txXfrm>
        <a:off x="160878" y="2189678"/>
        <a:ext cx="762129" cy="762129"/>
      </dsp:txXfrm>
    </dsp:sp>
    <dsp:sp modelId="{C5947158-4A45-FD49-953D-C49C9B462166}">
      <dsp:nvSpPr>
        <dsp:cNvPr id="0" name=""/>
        <dsp:cNvSpPr/>
      </dsp:nvSpPr>
      <dsp:spPr>
        <a:xfrm rot="21591862">
          <a:off x="1242521" y="1434572"/>
          <a:ext cx="342747" cy="400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242521" y="1514883"/>
        <a:ext cx="239923" cy="240568"/>
      </dsp:txXfrm>
    </dsp:sp>
    <dsp:sp modelId="{BEA6731D-88B1-1F43-B94A-53CED553B3CE}">
      <dsp:nvSpPr>
        <dsp:cNvPr id="0" name=""/>
        <dsp:cNvSpPr/>
      </dsp:nvSpPr>
      <dsp:spPr>
        <a:xfrm>
          <a:off x="1727537" y="553938"/>
          <a:ext cx="2155626" cy="2155626"/>
        </a:xfrm>
        <a:prstGeom prst="ellipse">
          <a:avLst/>
        </a:prstGeom>
        <a:solidFill>
          <a:srgbClr val="B08B8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Diverse stakeholders,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System boundaries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Ethics aware requirements</a:t>
          </a:r>
        </a:p>
      </dsp:txBody>
      <dsp:txXfrm>
        <a:off x="2043221" y="869622"/>
        <a:ext cx="1524258" cy="1524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5C612-08E8-424B-99E1-46EF0FEBFF10}">
      <dsp:nvSpPr>
        <dsp:cNvPr id="0" name=""/>
        <dsp:cNvSpPr/>
      </dsp:nvSpPr>
      <dsp:spPr>
        <a:xfrm rot="5400000">
          <a:off x="-182915" y="185676"/>
          <a:ext cx="1219434" cy="8536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>
              <a:solidFill>
                <a:schemeClr val="tx1"/>
              </a:solidFill>
            </a:rPr>
            <a:t>explicability</a:t>
          </a:r>
          <a:endParaRPr lang="en-US" sz="1600" b="1" kern="1200" dirty="0">
            <a:solidFill>
              <a:schemeClr val="tx1"/>
            </a:solidFill>
          </a:endParaRPr>
        </a:p>
      </dsp:txBody>
      <dsp:txXfrm rot="-5400000">
        <a:off x="0" y="429563"/>
        <a:ext cx="853604" cy="365830"/>
      </dsp:txXfrm>
    </dsp:sp>
    <dsp:sp modelId="{8196CBDA-A4B7-2F40-874C-C9B2BE2FE92B}">
      <dsp:nvSpPr>
        <dsp:cNvPr id="0" name=""/>
        <dsp:cNvSpPr/>
      </dsp:nvSpPr>
      <dsp:spPr>
        <a:xfrm rot="5400000">
          <a:off x="3973627" y="-3117262"/>
          <a:ext cx="793049" cy="70330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 dirty="0"/>
            <a:t>it emphasizes the need to clearly </a:t>
          </a:r>
          <a:r>
            <a:rPr lang="en-US" sz="1600" i="1" kern="1200" dirty="0">
              <a:solidFill>
                <a:srgbClr val="00B050"/>
              </a:solidFill>
            </a:rPr>
            <a:t>communicate external dependencies</a:t>
          </a:r>
          <a:r>
            <a:rPr lang="en-US" sz="1600" i="1" kern="1200" dirty="0"/>
            <a:t>, such as unpredictable pedestrian behavior or adverse weather conditions, to ensure stakeholders understand system limitations.</a:t>
          </a:r>
          <a:endParaRPr lang="en-US" sz="1600" kern="1200" dirty="0"/>
        </a:p>
      </dsp:txBody>
      <dsp:txXfrm rot="-5400000">
        <a:off x="853605" y="41473"/>
        <a:ext cx="6994382" cy="715623"/>
      </dsp:txXfrm>
    </dsp:sp>
    <dsp:sp modelId="{87D5DA11-0606-2A4B-8D54-03206FB07CDB}">
      <dsp:nvSpPr>
        <dsp:cNvPr id="0" name=""/>
        <dsp:cNvSpPr/>
      </dsp:nvSpPr>
      <dsp:spPr>
        <a:xfrm rot="5400000">
          <a:off x="-182915" y="1204949"/>
          <a:ext cx="1219434" cy="853604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Justice</a:t>
          </a:r>
        </a:p>
      </dsp:txBody>
      <dsp:txXfrm rot="-5400000">
        <a:off x="0" y="1448836"/>
        <a:ext cx="853604" cy="365830"/>
      </dsp:txXfrm>
    </dsp:sp>
    <dsp:sp modelId="{C71EDD71-8B52-0B4F-8A30-DF0AA242CE23}">
      <dsp:nvSpPr>
        <dsp:cNvPr id="0" name=""/>
        <dsp:cNvSpPr/>
      </dsp:nvSpPr>
      <dsp:spPr>
        <a:xfrm rot="5400000">
          <a:off x="3973835" y="-2098196"/>
          <a:ext cx="792632" cy="70330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 dirty="0"/>
            <a:t>it highlights how external conditions could disproportionately affect certain groups, such as </a:t>
          </a:r>
          <a:r>
            <a:rPr lang="en-US" sz="1600" i="1" kern="1200" dirty="0">
              <a:solidFill>
                <a:srgbClr val="00B050"/>
              </a:solidFill>
            </a:rPr>
            <a:t>pedestrians in areas with poor infrastructure</a:t>
          </a:r>
          <a:r>
            <a:rPr lang="en-US" sz="1600" i="1" kern="1200" dirty="0"/>
            <a:t>, prompting considerations for fairness in system design.</a:t>
          </a:r>
          <a:endParaRPr lang="en-US" sz="1600" kern="1200" dirty="0"/>
        </a:p>
      </dsp:txBody>
      <dsp:txXfrm rot="-5400000">
        <a:off x="853604" y="1060728"/>
        <a:ext cx="6994402" cy="715246"/>
      </dsp:txXfrm>
    </dsp:sp>
    <dsp:sp modelId="{CDCB4683-7D84-AF40-8554-EE508D003782}">
      <dsp:nvSpPr>
        <dsp:cNvPr id="0" name=""/>
        <dsp:cNvSpPr/>
      </dsp:nvSpPr>
      <dsp:spPr>
        <a:xfrm rot="5400000">
          <a:off x="-182915" y="2224223"/>
          <a:ext cx="1219434" cy="853604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/>
            <a:t>nonmaleficence</a:t>
          </a:r>
          <a:endParaRPr lang="en-US" sz="1000" b="1" kern="1200" dirty="0"/>
        </a:p>
      </dsp:txBody>
      <dsp:txXfrm rot="-5400000">
        <a:off x="0" y="2468110"/>
        <a:ext cx="853604" cy="365830"/>
      </dsp:txXfrm>
    </dsp:sp>
    <dsp:sp modelId="{F485676C-538C-BA49-8B6B-FC4AE2A9D6A0}">
      <dsp:nvSpPr>
        <dsp:cNvPr id="0" name=""/>
        <dsp:cNvSpPr/>
      </dsp:nvSpPr>
      <dsp:spPr>
        <a:xfrm rot="5400000">
          <a:off x="3973835" y="-1078923"/>
          <a:ext cx="792632" cy="70330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 dirty="0"/>
            <a:t>it identifies safety-critical factors, such as </a:t>
          </a:r>
          <a:r>
            <a:rPr lang="en-US" sz="1600" i="1" kern="1200" dirty="0">
              <a:solidFill>
                <a:srgbClr val="00B050"/>
              </a:solidFill>
            </a:rPr>
            <a:t>potential system failures caused by unanticipated environmental changes</a:t>
          </a:r>
          <a:r>
            <a:rPr lang="en-US" sz="1600" i="1" kern="1200" dirty="0"/>
            <a:t>, ensuring that mitigations are prioritized.</a:t>
          </a:r>
          <a:endParaRPr lang="en-US" sz="1600" kern="1200" dirty="0"/>
        </a:p>
      </dsp:txBody>
      <dsp:txXfrm rot="-5400000">
        <a:off x="853604" y="2080001"/>
        <a:ext cx="6994402" cy="715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6B1EA-D91E-8D4D-AE52-D9A9B31AAB64}">
      <dsp:nvSpPr>
        <dsp:cNvPr id="0" name=""/>
        <dsp:cNvSpPr/>
      </dsp:nvSpPr>
      <dsp:spPr>
        <a:xfrm>
          <a:off x="0" y="524759"/>
          <a:ext cx="4358346" cy="14718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Ethical issues in Automated Vehicles </a:t>
          </a:r>
        </a:p>
      </dsp:txBody>
      <dsp:txXfrm>
        <a:off x="71850" y="596609"/>
        <a:ext cx="4214646" cy="1328160"/>
      </dsp:txXfrm>
    </dsp:sp>
    <dsp:sp modelId="{6E0B3D14-AAD3-2948-A4AF-913A038C902F}">
      <dsp:nvSpPr>
        <dsp:cNvPr id="0" name=""/>
        <dsp:cNvSpPr/>
      </dsp:nvSpPr>
      <dsp:spPr>
        <a:xfrm>
          <a:off x="0" y="2103179"/>
          <a:ext cx="4358346" cy="147186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Ethical requirements </a:t>
          </a:r>
        </a:p>
      </dsp:txBody>
      <dsp:txXfrm>
        <a:off x="71850" y="2175029"/>
        <a:ext cx="4214646" cy="1328160"/>
      </dsp:txXfrm>
    </dsp:sp>
    <dsp:sp modelId="{B76025CA-C9A7-0649-8DA5-27F08B4E0759}">
      <dsp:nvSpPr>
        <dsp:cNvPr id="0" name=""/>
        <dsp:cNvSpPr/>
      </dsp:nvSpPr>
      <dsp:spPr>
        <a:xfrm>
          <a:off x="0" y="3681599"/>
          <a:ext cx="4358346" cy="147186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Ways to validate </a:t>
          </a:r>
        </a:p>
      </dsp:txBody>
      <dsp:txXfrm>
        <a:off x="71850" y="3753449"/>
        <a:ext cx="4214646" cy="1328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0D5D9-7850-FC46-A8DC-72E3CCE4AD37}">
      <dsp:nvSpPr>
        <dsp:cNvPr id="0" name=""/>
        <dsp:cNvSpPr/>
      </dsp:nvSpPr>
      <dsp:spPr>
        <a:xfrm>
          <a:off x="0" y="2531"/>
          <a:ext cx="4591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41D6D-CF39-7D4B-8AF6-A0E68C99F863}">
      <dsp:nvSpPr>
        <dsp:cNvPr id="0" name=""/>
        <dsp:cNvSpPr/>
      </dsp:nvSpPr>
      <dsp:spPr>
        <a:xfrm>
          <a:off x="0" y="2531"/>
          <a:ext cx="4591050" cy="172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Validation Discussion:</a:t>
          </a:r>
          <a:endParaRPr lang="en-US" sz="2700" kern="1200" dirty="0"/>
        </a:p>
      </dsp:txBody>
      <dsp:txXfrm>
        <a:off x="0" y="2531"/>
        <a:ext cx="4591050" cy="1726500"/>
      </dsp:txXfrm>
    </dsp:sp>
    <dsp:sp modelId="{4FCAE035-7D3F-6748-89F1-4442F839E6D8}">
      <dsp:nvSpPr>
        <dsp:cNvPr id="0" name=""/>
        <dsp:cNvSpPr/>
      </dsp:nvSpPr>
      <dsp:spPr>
        <a:xfrm>
          <a:off x="0" y="1729032"/>
          <a:ext cx="4591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3BCBD-0525-5441-8243-A439E830F6CF}">
      <dsp:nvSpPr>
        <dsp:cNvPr id="0" name=""/>
        <dsp:cNvSpPr/>
      </dsp:nvSpPr>
      <dsp:spPr>
        <a:xfrm>
          <a:off x="0" y="1729032"/>
          <a:ext cx="4591050" cy="172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Fairness could be tested by simulation with diverse pedestrian datasets.</a:t>
          </a:r>
        </a:p>
      </dsp:txBody>
      <dsp:txXfrm>
        <a:off x="0" y="1729032"/>
        <a:ext cx="4591050" cy="1726500"/>
      </dsp:txXfrm>
    </dsp:sp>
    <dsp:sp modelId="{DEB04FE9-D6F8-3347-86CD-6B59A1D17CE8}">
      <dsp:nvSpPr>
        <dsp:cNvPr id="0" name=""/>
        <dsp:cNvSpPr/>
      </dsp:nvSpPr>
      <dsp:spPr>
        <a:xfrm>
          <a:off x="0" y="3455532"/>
          <a:ext cx="45910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15A71-6581-4F43-8CAE-EFEAC1F3ECAA}">
      <dsp:nvSpPr>
        <dsp:cNvPr id="0" name=""/>
        <dsp:cNvSpPr/>
      </dsp:nvSpPr>
      <dsp:spPr>
        <a:xfrm>
          <a:off x="0" y="3455532"/>
          <a:ext cx="4591050" cy="172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Ethical decision logging could be validated through scenario-based testing and explainability audits.</a:t>
          </a:r>
        </a:p>
      </dsp:txBody>
      <dsp:txXfrm>
        <a:off x="0" y="3455532"/>
        <a:ext cx="4591050" cy="1726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4E3DD-1193-244B-AA98-3D379D6A5471}">
      <dsp:nvSpPr>
        <dsp:cNvPr id="0" name=""/>
        <dsp:cNvSpPr/>
      </dsp:nvSpPr>
      <dsp:spPr>
        <a:xfrm>
          <a:off x="0" y="0"/>
          <a:ext cx="43583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A52EE-EB21-CC49-B662-0915FC9EA448}">
      <dsp:nvSpPr>
        <dsp:cNvPr id="0" name=""/>
        <dsp:cNvSpPr/>
      </dsp:nvSpPr>
      <dsp:spPr>
        <a:xfrm>
          <a:off x="0" y="0"/>
          <a:ext cx="4358346" cy="14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Conflicting stakeholder values and priorities.</a:t>
          </a:r>
        </a:p>
      </dsp:txBody>
      <dsp:txXfrm>
        <a:off x="0" y="0"/>
        <a:ext cx="4358346" cy="1419554"/>
      </dsp:txXfrm>
    </dsp:sp>
    <dsp:sp modelId="{A0C919BA-5881-4243-BA31-B7A632CF46E6}">
      <dsp:nvSpPr>
        <dsp:cNvPr id="0" name=""/>
        <dsp:cNvSpPr/>
      </dsp:nvSpPr>
      <dsp:spPr>
        <a:xfrm>
          <a:off x="0" y="1419554"/>
          <a:ext cx="435834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E921D-7143-8D41-8264-4C4CF1C62B29}">
      <dsp:nvSpPr>
        <dsp:cNvPr id="0" name=""/>
        <dsp:cNvSpPr/>
      </dsp:nvSpPr>
      <dsp:spPr>
        <a:xfrm>
          <a:off x="0" y="1419554"/>
          <a:ext cx="4358346" cy="14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Lack of formal methods for specifying ethical concerns.</a:t>
          </a:r>
        </a:p>
      </dsp:txBody>
      <dsp:txXfrm>
        <a:off x="0" y="1419554"/>
        <a:ext cx="4358346" cy="1419554"/>
      </dsp:txXfrm>
    </dsp:sp>
    <dsp:sp modelId="{FDBB9B49-D73B-F14D-AC1B-DFD82D1501AB}">
      <dsp:nvSpPr>
        <dsp:cNvPr id="0" name=""/>
        <dsp:cNvSpPr/>
      </dsp:nvSpPr>
      <dsp:spPr>
        <a:xfrm>
          <a:off x="0" y="2839109"/>
          <a:ext cx="435834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8E911-EB37-1A44-8488-8AE6318FF6C6}">
      <dsp:nvSpPr>
        <dsp:cNvPr id="0" name=""/>
        <dsp:cNvSpPr/>
      </dsp:nvSpPr>
      <dsp:spPr>
        <a:xfrm>
          <a:off x="0" y="2839109"/>
          <a:ext cx="4358346" cy="14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Difficulties in measuring ethics-driven qualities.</a:t>
          </a:r>
        </a:p>
      </dsp:txBody>
      <dsp:txXfrm>
        <a:off x="0" y="2839109"/>
        <a:ext cx="4358346" cy="1419554"/>
      </dsp:txXfrm>
    </dsp:sp>
    <dsp:sp modelId="{11ED70BE-C94E-394C-A2D5-15D7502616C1}">
      <dsp:nvSpPr>
        <dsp:cNvPr id="0" name=""/>
        <dsp:cNvSpPr/>
      </dsp:nvSpPr>
      <dsp:spPr>
        <a:xfrm>
          <a:off x="0" y="4258664"/>
          <a:ext cx="435834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7510B-E051-D941-BFEF-FB491F3D31E6}">
      <dsp:nvSpPr>
        <dsp:cNvPr id="0" name=""/>
        <dsp:cNvSpPr/>
      </dsp:nvSpPr>
      <dsp:spPr>
        <a:xfrm>
          <a:off x="0" y="4258664"/>
          <a:ext cx="4358346" cy="141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Risk of 'ethics washing' — claiming ethical alignment without real action.</a:t>
          </a:r>
        </a:p>
      </dsp:txBody>
      <dsp:txXfrm>
        <a:off x="0" y="4258664"/>
        <a:ext cx="4358346" cy="14195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2478F-BD10-EF47-8687-78EDD00E3DED}">
      <dsp:nvSpPr>
        <dsp:cNvPr id="0" name=""/>
        <dsp:cNvSpPr/>
      </dsp:nvSpPr>
      <dsp:spPr>
        <a:xfrm>
          <a:off x="0" y="50279"/>
          <a:ext cx="4358346" cy="134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Include ethicists and social scientists in early RE phases.</a:t>
          </a:r>
        </a:p>
      </dsp:txBody>
      <dsp:txXfrm>
        <a:off x="65539" y="115818"/>
        <a:ext cx="4227268" cy="1211496"/>
      </dsp:txXfrm>
    </dsp:sp>
    <dsp:sp modelId="{1C135495-A9AF-324D-81A1-651D3CBB1EB2}">
      <dsp:nvSpPr>
        <dsp:cNvPr id="0" name=""/>
        <dsp:cNvSpPr/>
      </dsp:nvSpPr>
      <dsp:spPr>
        <a:xfrm>
          <a:off x="0" y="1461974"/>
          <a:ext cx="4358346" cy="1342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Use scenario-based reflection and stakeholder mapping.</a:t>
          </a:r>
        </a:p>
      </dsp:txBody>
      <dsp:txXfrm>
        <a:off x="65539" y="1527513"/>
        <a:ext cx="4227268" cy="1211496"/>
      </dsp:txXfrm>
    </dsp:sp>
    <dsp:sp modelId="{C2C6EAF4-B3C1-EF4E-BED9-12BF4A3639AF}">
      <dsp:nvSpPr>
        <dsp:cNvPr id="0" name=""/>
        <dsp:cNvSpPr/>
      </dsp:nvSpPr>
      <dsp:spPr>
        <a:xfrm>
          <a:off x="0" y="2873669"/>
          <a:ext cx="4358346" cy="1342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Maintain traceability between ethical principles and system requirements.</a:t>
          </a:r>
        </a:p>
      </dsp:txBody>
      <dsp:txXfrm>
        <a:off x="65539" y="2939208"/>
        <a:ext cx="4227268" cy="1211496"/>
      </dsp:txXfrm>
    </dsp:sp>
    <dsp:sp modelId="{2CA4C986-B502-6744-9A83-E8118790F08C}">
      <dsp:nvSpPr>
        <dsp:cNvPr id="0" name=""/>
        <dsp:cNvSpPr/>
      </dsp:nvSpPr>
      <dsp:spPr>
        <a:xfrm>
          <a:off x="0" y="4285364"/>
          <a:ext cx="4358346" cy="1342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• Combine qualitative and quantitative evaluation of ethical aspects.</a:t>
          </a:r>
        </a:p>
      </dsp:txBody>
      <dsp:txXfrm>
        <a:off x="65539" y="4350903"/>
        <a:ext cx="4227268" cy="1211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C990D-2535-6C43-B206-EB76559C0A9C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76FC8-5A3C-ED47-9931-49CE91D8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tech/waymo-cars-self-driving-robotaxi-tesla-uber-0777f57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DBEE3-7AE8-4A96-AEBA-CA78E28E90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76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30A80-B936-363B-1D37-1BEC4AFA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A1CBA-2591-EDF0-0B58-FCCA3E6EC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32C7D-C9E9-88C5-3C56-8F448E653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A9B9-93ED-8AC0-EA40-42A11FFAC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DBEE3-7AE8-4A96-AEBA-CA78E28E90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5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Ethical lapses at requirements level can lead to harm, exclusion, or bias.</a:t>
            </a:r>
          </a:p>
          <a:p>
            <a:r>
              <a:rPr lang="en-US" dirty="0"/>
              <a:t>• Growing need for ethics-aware software, especially in AI and data-driven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76FC8-5A3C-ED47-9931-49CE91D8F6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61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76FC8-5A3C-ED47-9931-49CE91D8F6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6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hlinkClick r:id="rId3"/>
              </a:rPr>
              <a:t>https://www.wsj.com/tech/waymo-cars-self-driving-robotaxi-tesla-uber-0777f570</a:t>
            </a:r>
            <a:r>
              <a:rPr lang="en-US" sz="1200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DBEE3-7AE8-4A96-AEBA-CA78E28E90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58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2018, an autonomous vehicle made a perfectly logical decision,  according to its requirements. The only problem? Those requirements forgot to include one small detail: human life outside the crosswalk.”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76FC8-5A3C-ED47-9931-49CE91D8F6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13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AVs are socio-technical systems with significant ethical implications</a:t>
            </a:r>
          </a:p>
          <a:p>
            <a:r>
              <a:rPr lang="en-GB" dirty="0"/>
              <a:t>2 Common ethical challenges: safety, inclusivity, and transparency</a:t>
            </a:r>
          </a:p>
          <a:p>
            <a:r>
              <a:rPr lang="en-GB" dirty="0"/>
              <a:t>3 Need for systematic ethical guidance in 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DBEE3-7AE8-4A96-AEBA-CA78E28E90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6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can we meaningfully integrate ethical reasoning into RE?</a:t>
            </a:r>
          </a:p>
          <a:p>
            <a:endParaRPr lang="en-GB" sz="1200" dirty="0"/>
          </a:p>
          <a:p>
            <a:r>
              <a:rPr lang="en-GB" sz="1200" dirty="0"/>
              <a:t>How to identify and include diverse stakeholders?</a:t>
            </a:r>
          </a:p>
          <a:p>
            <a:r>
              <a:rPr lang="en-GB" sz="1200" dirty="0"/>
              <a:t>How to surface hidden assumptions?</a:t>
            </a:r>
          </a:p>
          <a:p>
            <a:r>
              <a:rPr lang="en-GB" sz="1200" dirty="0"/>
              <a:t>How to translate abstract ethical values into system requirements?</a:t>
            </a:r>
          </a:p>
          <a:p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DBEE3-7AE8-4A96-AEBA-CA78E28E90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50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Ethical principles: explicability, autonomy, justice, beneficence, nonmaleficence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RE-centric ethics grounding for AI systems</a:t>
            </a:r>
          </a:p>
          <a:p>
            <a:pPr algn="l"/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CSH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Developed by Ulrich &amp; Reynolds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Uses 12 boundary questions to surface assumptions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Emphasizes stakeholder analysis and legitimacy of design decisions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en-GB" dirty="0"/>
          </a:p>
          <a:p>
            <a:endParaRPr lang="en-GB" b="0" i="0" u="none" strike="noStrike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DBEE3-7AE8-4A96-AEBA-CA78E28E90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5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CSH identifies direct and indirect stakeholders</a:t>
            </a:r>
          </a:p>
          <a:p>
            <a:r>
              <a:rPr lang="en-GB" dirty="0"/>
              <a:t>Ethical values guide </a:t>
            </a:r>
            <a:r>
              <a:rPr lang="en-GB" i="0" dirty="0"/>
              <a:t>what should be prioritized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/>
              <a:t>Ethical Framework → High-level principles</a:t>
            </a:r>
          </a:p>
          <a:p>
            <a:r>
              <a:rPr lang="en-GB" dirty="0"/>
              <a:t>CSH → Practical reflection and critique tools</a:t>
            </a:r>
          </a:p>
          <a:p>
            <a:r>
              <a:rPr lang="en-GB" dirty="0"/>
              <a:t>Together they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Bridge principles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Capture ethical blind spots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Empower marginalized voices in RE</a:t>
            </a:r>
          </a:p>
          <a:p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DBEE3-7AE8-4A96-AEBA-CA78E28E90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DBEE3-7AE8-4A96-AEBA-CA78E28E90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3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C5934-26FD-7649-8E73-F3E2D4F1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139BC-E372-4A31-67F6-6A580A7AA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F89CFD-ECFA-604F-291D-D08A7FAE5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D769E-9AFE-D91A-6C0B-988360B11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DBEE3-7AE8-4A96-AEBA-CA78E28E90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4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Ethic</a:t>
            </a:r>
            <a:r>
              <a:rPr lang="en-US" dirty="0"/>
              <a:t>s-driven </a:t>
            </a:r>
            <a:r>
              <a:rPr dirty="0"/>
              <a:t>Requirements Engineering</a:t>
            </a:r>
            <a:br>
              <a:rPr lang="en-US" dirty="0"/>
            </a:br>
            <a:r>
              <a:rPr lang="en-US" dirty="0"/>
              <a:t>A case of Automated Vehicles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00575"/>
            <a:ext cx="8229600" cy="1525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Irum Inayat</a:t>
            </a:r>
          </a:p>
          <a:p>
            <a:pPr marL="0" indent="0">
              <a:buNone/>
            </a:pPr>
            <a:r>
              <a:rPr lang="en-US" sz="2000" dirty="0"/>
              <a:t>Senior Lecturer </a:t>
            </a:r>
          </a:p>
          <a:p>
            <a:pPr marL="0" indent="0">
              <a:buNone/>
            </a:pPr>
            <a:r>
              <a:rPr lang="en-US" sz="2000" dirty="0"/>
              <a:t>Interaction Design and Software Engineering</a:t>
            </a: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D2E27-5DB2-8EAE-0503-23E462FD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09" y="1877695"/>
            <a:ext cx="2724307" cy="20485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96B1-BC30-EB48-6096-36807FB2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 anchor="ctr">
            <a:normAutofit fontScale="90000"/>
          </a:bodyPr>
          <a:lstStyle/>
          <a:p>
            <a:r>
              <a:rPr lang="en-GB"/>
              <a:t>Idea…</a:t>
            </a:r>
            <a:r>
              <a:rPr lang="en-GB" sz="3300"/>
              <a:t>CSH questions X ethical principles → actionable requirements</a:t>
            </a:r>
            <a:br>
              <a:rPr lang="en-GB" sz="3300"/>
            </a:b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D75551-E33A-D75C-5E13-E23B5DDE9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226469"/>
            <a:ext cx="3886200" cy="3263504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Ethical Framework → High-level principles</a:t>
            </a:r>
          </a:p>
          <a:p>
            <a:r>
              <a:rPr lang="en-GB" sz="1800" dirty="0">
                <a:solidFill>
                  <a:srgbClr val="FF0000"/>
                </a:solidFill>
              </a:rPr>
              <a:t>CSH → Practical reflection and critique tools</a:t>
            </a:r>
          </a:p>
          <a:p>
            <a:r>
              <a:rPr lang="en-GB" sz="1800" dirty="0"/>
              <a:t>Together they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i="1" dirty="0"/>
              <a:t>Bridge principles 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i="1" dirty="0"/>
              <a:t>Capture ethical blind spots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i="1" dirty="0"/>
              <a:t>Empower marginalized voices in RE</a:t>
            </a:r>
          </a:p>
          <a:p>
            <a:endParaRPr lang="en-GB" sz="1950" dirty="0"/>
          </a:p>
          <a:p>
            <a:endParaRPr lang="en-SE" sz="1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3E298-9A5D-64BD-5C72-A786D151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450"/>
              </a:spcAft>
            </a:pPr>
            <a:fld id="{729062B9-D8E1-4AD8-8A87-DA5AE8E1CD23}" type="slidenum">
              <a:rPr lang="en-US" smtClean="0"/>
              <a:pPr>
                <a:spcAft>
                  <a:spcPts val="450"/>
                </a:spcAft>
              </a:pPr>
              <a:t>10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0277F7-5C19-C4D3-F8C8-23D2D76D0E21}"/>
              </a:ext>
            </a:extLst>
          </p:cNvPr>
          <p:cNvGraphicFramePr/>
          <p:nvPr/>
        </p:nvGraphicFramePr>
        <p:xfrm>
          <a:off x="4629150" y="2226469"/>
          <a:ext cx="38862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839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FA22-9E96-033E-49AA-AB57FFC6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325" dirty="0">
                <a:latin typeface="Helvetica" pitchFamily="2" charset="0"/>
              </a:rPr>
              <a:t>CSH [Q6] What conditions of success are/ought to be outside the decision-maker’s control?</a:t>
            </a:r>
            <a:br>
              <a:rPr lang="en-US" dirty="0">
                <a:effectLst/>
                <a:latin typeface="Helvetica" pitchFamily="2" charset="0"/>
              </a:rPr>
            </a:b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200EA8-D761-4FA1-0AA0-7A1D33D3CF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E1BA6-03E6-41BF-E315-54567B27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62B9-D8E1-4AD8-8A87-DA5AE8E1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9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CC65-91CE-6F51-9B40-78C71A240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03ED-F7EE-EF0F-4CF9-9B1684BD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Mapping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F30AE-7E7B-6DCE-150A-7AA42BC9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62B9-D8E1-4AD8-8A87-DA5AE8E1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Content Placeholder 6" descr="A newspaper with text on it&#10;&#10;AI-generated content may be incorrect.">
            <a:extLst>
              <a:ext uri="{FF2B5EF4-FFF2-40B4-BE49-F238E27FC236}">
                <a16:creationId xmlns:a16="http://schemas.microsoft.com/office/drawing/2014/main" id="{7A0C8D5B-02AF-5182-7DE3-03D6BDB96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53" y="1952125"/>
            <a:ext cx="7733297" cy="3537848"/>
          </a:xfrm>
        </p:spPr>
      </p:pic>
    </p:spTree>
    <p:extLst>
      <p:ext uri="{BB962C8B-B14F-4D97-AF65-F5344CB8AC3E}">
        <p14:creationId xmlns:p14="http://schemas.microsoft.com/office/powerpoint/2010/main" val="182449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1111-8628-A940-6267-C236B818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93BAE-4537-A02E-CBAB-1592BD81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Mapping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D3562-0B30-E96F-2D79-4C7AA1D5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62B9-D8E1-4AD8-8A87-DA5AE8E1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Content Placeholder 7" descr="A close-up of a newspaper&#10;&#10;AI-generated content may be incorrect.">
            <a:extLst>
              <a:ext uri="{FF2B5EF4-FFF2-40B4-BE49-F238E27FC236}">
                <a16:creationId xmlns:a16="http://schemas.microsoft.com/office/drawing/2014/main" id="{E8E58D65-3D97-F9DB-D2CE-C156186CE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" y="1928060"/>
            <a:ext cx="6995160" cy="3561912"/>
          </a:xfrm>
        </p:spPr>
      </p:pic>
    </p:spTree>
    <p:extLst>
      <p:ext uri="{BB962C8B-B14F-4D97-AF65-F5344CB8AC3E}">
        <p14:creationId xmlns:p14="http://schemas.microsoft.com/office/powerpoint/2010/main" val="320997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Why Ethics in Requirements Engineering?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dirty="0"/>
              <a:t>Requirements are value-laden </a:t>
            </a:r>
            <a:r>
              <a:rPr lang="en-US" dirty="0"/>
              <a:t>and </a:t>
            </a:r>
            <a:r>
              <a:rPr dirty="0"/>
              <a:t>every decision reflects moral choices.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69D91-D14D-9F35-E52E-B4932F56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Example Scenario </a:t>
            </a:r>
            <a:br>
              <a:rPr lang="en-US" sz="2100" dirty="0"/>
            </a:br>
            <a:r>
              <a:rPr lang="en-US" sz="2100" b="1" dirty="0"/>
              <a:t>Autonomous Vehicle </a:t>
            </a:r>
            <a:br>
              <a:rPr lang="en-US" sz="2100" b="1" dirty="0"/>
            </a:br>
            <a:r>
              <a:rPr lang="en-US" sz="2100" b="1" dirty="0"/>
              <a:t>Safety vs. Explainability</a:t>
            </a:r>
            <a:br>
              <a:rPr lang="en-US" sz="2100" b="1" dirty="0"/>
            </a:br>
            <a:endParaRPr lang="en-US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C0058-EF15-2D69-36E5-09696A093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4502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Mode A – Maximal Safety, Black Box</a:t>
            </a:r>
            <a:br>
              <a:rPr lang="en-US" sz="1500" dirty="0"/>
            </a:br>
            <a:r>
              <a:rPr lang="en-US" sz="1500" dirty="0"/>
              <a:t>The AV uses highly optimized algorithms to minimize overall risk, but the decision-making process is opaque — neither passengers, pedestrians, nor regulators fully understand </a:t>
            </a:r>
            <a:r>
              <a:rPr lang="en-US" sz="1500" i="1" dirty="0"/>
              <a:t>how</a:t>
            </a:r>
            <a:r>
              <a:rPr lang="en-US" sz="1500" dirty="0"/>
              <a:t> choices are made.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Mode B – Transparent Decisions, Slightly Higher Risk</a:t>
            </a:r>
            <a:br>
              <a:rPr lang="en-US" sz="1500" dirty="0"/>
            </a:br>
            <a:r>
              <a:rPr lang="en-US" sz="1500" dirty="0"/>
              <a:t>The AV provides </a:t>
            </a:r>
            <a:r>
              <a:rPr lang="en-US" sz="1500" b="1" dirty="0"/>
              <a:t>explainable reasoning</a:t>
            </a:r>
            <a:r>
              <a:rPr lang="en-US" sz="1500" dirty="0"/>
              <a:t> for every maneuver or ethical decision (e.g., in unavoidable accident scenarios), but its overall risk minimization is slightly less optimal.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83BA4-621E-5AD1-6D28-8E7F8159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50" r="30221" b="1"/>
          <a:stretch>
            <a:fillRect/>
          </a:stretch>
        </p:blipFill>
        <p:spPr>
          <a:xfrm>
            <a:off x="4781190" y="758514"/>
            <a:ext cx="384167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687822"/>
            <a:ext cx="4103360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921125"/>
            <a:ext cx="593266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10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AF76B-1F8D-946C-F1DD-D8220CF9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Example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BD29CA-DBB2-B504-EC6E-5791CD73F0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288060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7067B6E-93F3-1287-CF1D-FD86140A0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996" y="4880289"/>
            <a:ext cx="1866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rs parked in a line">
            <a:extLst>
              <a:ext uri="{FF2B5EF4-FFF2-40B4-BE49-F238E27FC236}">
                <a16:creationId xmlns:a16="http://schemas.microsoft.com/office/drawing/2014/main" id="{EF0D70B1-DA32-D864-B4DB-E3C6E30A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35" r="18991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4A6AF-7F04-48D8-1EC3-7085CFC4F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4087" y="537560"/>
            <a:ext cx="3935505" cy="580227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00" b="1" dirty="0"/>
              <a:t>1. Ethical Issues:</a:t>
            </a:r>
            <a:endParaRPr lang="en-US" sz="16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Issue 1:</a:t>
            </a:r>
            <a:r>
              <a:rPr lang="en-US" sz="1600" dirty="0"/>
              <a:t> Bias in pedestrian detection (e.g., poorer recognition for certain body types or clothing).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Issue 2:</a:t>
            </a:r>
            <a:r>
              <a:rPr lang="en-US" sz="1600" dirty="0"/>
              <a:t> Decision-making in unavoidable crash scenarios (e.g., who should the car prioritize?).</a:t>
            </a:r>
          </a:p>
          <a:p>
            <a:pPr>
              <a:lnSpc>
                <a:spcPct val="90000"/>
              </a:lnSpc>
              <a:buNone/>
            </a:pPr>
            <a:r>
              <a:rPr lang="en-US" sz="1600" b="1" dirty="0"/>
              <a:t>2. Ethical Requirements:</a:t>
            </a:r>
            <a:endParaRPr lang="en-US" sz="16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ER1:</a:t>
            </a:r>
            <a:r>
              <a:rPr lang="en-US" sz="1600" dirty="0"/>
              <a:t> The AV shall be trained and validated on diverse datasets to ensure fair pedestrian recognition across demographics.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ER2:</a:t>
            </a:r>
            <a:r>
              <a:rPr lang="en-US" sz="1600" dirty="0"/>
              <a:t> The AV shall record decision logs and provide post-incident explanations of its ethical reasoning.</a:t>
            </a:r>
          </a:p>
        </p:txBody>
      </p:sp>
    </p:spTree>
    <p:extLst>
      <p:ext uri="{BB962C8B-B14F-4D97-AF65-F5344CB8AC3E}">
        <p14:creationId xmlns:p14="http://schemas.microsoft.com/office/powerpoint/2010/main" val="328003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B368C-DF9A-9BC5-6FFE-5D55E181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 b="1"/>
              <a:t>Ethical tension</a:t>
            </a:r>
            <a:br>
              <a:rPr lang="en-US" sz="3500"/>
            </a:br>
            <a:endParaRPr lang="en-US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4D1A7-DFBB-B511-A633-DA80FA57C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None/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/>
              <a:t>Safety vs. Fairness:</a:t>
            </a:r>
            <a:r>
              <a:rPr lang="en-US" sz="1800" dirty="0"/>
              <a:t> Optimizing for overall safety may still disadvantage certain groups (e.g., cyclists, children, or pedestrians in low-visibility conditions).</a:t>
            </a:r>
          </a:p>
          <a:p>
            <a:endParaRPr lang="en-US" sz="17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3E6A2-888B-B901-8F8E-6DEE55F2B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975" y="2014100"/>
            <a:ext cx="3127897" cy="28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6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E6AA4D-EC17-45B5-B621-DF0FD91F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8A26CBF-AD2D-869A-8AD6-30E0B4C88B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258454"/>
              </p:ext>
            </p:extLst>
          </p:nvPr>
        </p:nvGraphicFramePr>
        <p:xfrm>
          <a:off x="3924300" y="841375"/>
          <a:ext cx="4591050" cy="518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298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384350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56039-5297-FD7D-1B5E-DEA0A8AFCD2E}"/>
              </a:ext>
            </a:extLst>
          </p:cNvPr>
          <p:cNvSpPr txBox="1"/>
          <p:nvPr/>
        </p:nvSpPr>
        <p:spPr>
          <a:xfrm>
            <a:off x="628650" y="643467"/>
            <a:ext cx="2213403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Ethics in RE is both a </a:t>
            </a:r>
            <a:r>
              <a:rPr lang="en-US" sz="4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mindset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a </a:t>
            </a:r>
            <a:r>
              <a:rPr lang="en-US" sz="4400" kern="12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0E41F-E1A2-5A86-0D72-EBC1EE72349C}"/>
              </a:ext>
            </a:extLst>
          </p:cNvPr>
          <p:cNvSpPr txBox="1"/>
          <p:nvPr/>
        </p:nvSpPr>
        <p:spPr>
          <a:xfrm>
            <a:off x="7604760" y="1173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8" name="TextBox 15">
            <a:extLst>
              <a:ext uri="{FF2B5EF4-FFF2-40B4-BE49-F238E27FC236}">
                <a16:creationId xmlns:a16="http://schemas.microsoft.com/office/drawing/2014/main" id="{35F43E07-D7B4-3F75-763B-FC97CAC380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383235"/>
              </p:ext>
            </p:extLst>
          </p:nvPr>
        </p:nvGraphicFramePr>
        <p:xfrm>
          <a:off x="3905730" y="643466"/>
          <a:ext cx="4718785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279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Task [10-15 mins]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1312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will work in pairs. </a:t>
            </a:r>
          </a:p>
          <a:p>
            <a:r>
              <a:rPr lang="en-US" dirty="0"/>
              <a:t>Turn to the person sitting next to you or go find a partner</a:t>
            </a:r>
          </a:p>
          <a:p>
            <a:r>
              <a:rPr lang="en-US" dirty="0"/>
              <a:t>Think about </a:t>
            </a:r>
            <a:r>
              <a:rPr lang="en-US" dirty="0">
                <a:solidFill>
                  <a:srgbClr val="FF0000"/>
                </a:solidFill>
              </a:rPr>
              <a:t>social media </a:t>
            </a:r>
            <a:r>
              <a:rPr lang="en-US" dirty="0"/>
              <a:t>as your domain </a:t>
            </a:r>
          </a:p>
          <a:p>
            <a:r>
              <a:rPr lang="en-US" dirty="0"/>
              <a:t>Your job is to:</a:t>
            </a:r>
          </a:p>
          <a:p>
            <a:pPr lvl="1"/>
            <a:r>
              <a:rPr lang="en-US" dirty="0"/>
              <a:t>1. Identify two potential ethical issues. </a:t>
            </a:r>
          </a:p>
          <a:p>
            <a:pPr lvl="1"/>
            <a:r>
              <a:rPr lang="en-US" dirty="0"/>
              <a:t>2. Suggest ethical requirement(s) relevant to the ethical issues.</a:t>
            </a:r>
          </a:p>
          <a:p>
            <a:pPr lvl="1"/>
            <a:r>
              <a:rPr lang="en-US" dirty="0"/>
              <a:t>3. mention an ethical tension in the domain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Discuss: How could these be verified during validation?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BB56E-5EB7-E480-B27E-D3B63BC3D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721803"/>
            <a:ext cx="2453957" cy="24539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</a:rPr>
              <a:t>Challenges in Ethical 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591E69-8E7D-5B6D-1507-C70D3BAB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395444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F"/>
                </a:solidFill>
              </a:rPr>
              <a:t>Best Practices for Ethics-driven RE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335E3B14-5148-4207-D3E1-D975BAF5F1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811624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86789"/>
            <a:ext cx="7886700" cy="3590174"/>
          </a:xfrm>
        </p:spPr>
        <p:txBody>
          <a:bodyPr>
            <a:normAutofit/>
          </a:bodyPr>
          <a:lstStyle/>
          <a:p>
            <a:r>
              <a:rPr lang="en-US" sz="1900"/>
              <a:t>• Ethical RE = making moral values explicit in requirements.</a:t>
            </a:r>
          </a:p>
          <a:p>
            <a:r>
              <a:rPr lang="en-US" sz="1900"/>
              <a:t>• Early ethical reflection reduces harm and increases societal trust.</a:t>
            </a:r>
          </a:p>
          <a:p>
            <a:r>
              <a:rPr lang="en-US" sz="1900"/>
              <a:t>• Frameworks like CSH and Ethical Impact Assessment provide structure.</a:t>
            </a:r>
          </a:p>
          <a:p>
            <a:r>
              <a:rPr lang="en-US" sz="1900"/>
              <a:t>• Ethics in RE is both a mindset and a practice.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A. Pir Muhammad, I. Inayat, and E. Knauss, “Towards Ethics‑Driven Requirements Engineering: Integrating Critical Systems Heuristics and Ethical Guidelines for Autonomous Vehicles,” in Requirements Engineering: Foundation for Software Quality (REFSQ 2025), Springer, 2025.</a:t>
            </a:r>
          </a:p>
          <a:p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W. Ulrich and M. Reynolds, Critical Systems Heuristics. Wiley, 2020.</a:t>
            </a:r>
          </a:p>
          <a:p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K. </a:t>
            </a: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Spiekermann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Ethical IT Innovation, Springer, 2016.</a:t>
            </a:r>
          </a:p>
          <a:p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M. Thew and A. Sutcliffe, 'Value-based Requirements Engineering,' IEEE RE, 2018.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9CCE-5198-425C-AFAD-58A689CD6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68" y="2541837"/>
            <a:ext cx="8135006" cy="1774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-GB" sz="2700" dirty="0">
                <a:latin typeface="Arial" panose="020B0604020202020204" pitchFamily="34" charset="0"/>
              </a:rPr>
            </a:br>
            <a:r>
              <a:rPr lang="en-GB" sz="2700" dirty="0">
                <a:latin typeface="Arial" panose="020B0604020202020204" pitchFamily="34" charset="0"/>
              </a:rPr>
              <a:t>Towards Ethics-Driven Requirements Engineering</a:t>
            </a:r>
            <a:br>
              <a:rPr lang="en-GB" sz="2700" dirty="0">
                <a:latin typeface="Arial" panose="020B0604020202020204" pitchFamily="34" charset="0"/>
              </a:rPr>
            </a:br>
            <a:br>
              <a:rPr lang="en-GB" sz="600" dirty="0">
                <a:latin typeface="Arial" panose="020B0604020202020204" pitchFamily="34" charset="0"/>
              </a:rPr>
            </a:br>
            <a:r>
              <a:rPr lang="en-GB" sz="1800" dirty="0">
                <a:latin typeface="Arial" panose="020B0604020202020204" pitchFamily="34" charset="0"/>
              </a:rPr>
              <a:t>Integrating Critical Systems Heuristics &amp; Ethical Guidelines for </a:t>
            </a:r>
            <a:br>
              <a:rPr lang="en-GB" sz="1800" dirty="0">
                <a:latin typeface="Arial" panose="020B0604020202020204" pitchFamily="34" charset="0"/>
              </a:rPr>
            </a:br>
            <a:r>
              <a:rPr lang="en-GB" sz="1800" dirty="0">
                <a:latin typeface="Arial" panose="020B0604020202020204" pitchFamily="34" charset="0"/>
              </a:rPr>
              <a:t>Autonomous Vehicles</a:t>
            </a:r>
            <a:endParaRPr lang="en-US" sz="6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6672D-D309-42D5-9C57-204824906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387" y="3725593"/>
            <a:ext cx="6858000" cy="18669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Amna Pir Muhammad</a:t>
            </a:r>
            <a:r>
              <a:rPr lang="en-US" b="1" dirty="0"/>
              <a:t>, </a:t>
            </a:r>
            <a:r>
              <a:rPr lang="sv-SE" b="1" dirty="0" err="1"/>
              <a:t>Irum</a:t>
            </a:r>
            <a:r>
              <a:rPr lang="sv-SE" b="1" dirty="0"/>
              <a:t> </a:t>
            </a:r>
            <a:r>
              <a:rPr lang="sv-SE" b="1" dirty="0" err="1"/>
              <a:t>Inayat</a:t>
            </a:r>
            <a:r>
              <a:rPr lang="sv-SE" b="1" dirty="0"/>
              <a:t> </a:t>
            </a:r>
            <a:r>
              <a:rPr lang="sv-SE" dirty="0"/>
              <a:t>and  Eric Knauss</a:t>
            </a: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500" dirty="0"/>
              <a:t>REFSQ 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C04FA2B-9C9F-4F83-99A6-81020682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62B9-D8E1-4AD8-8A87-DA5AE8E1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 descr="Chalmers_GU.wmf">
            <a:extLst>
              <a:ext uri="{FF2B5EF4-FFF2-40B4-BE49-F238E27FC236}">
                <a16:creationId xmlns:a16="http://schemas.microsoft.com/office/drawing/2014/main" id="{C544AF5B-5CA2-4EE8-BC9C-30174580C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7" y="2655557"/>
            <a:ext cx="5532753" cy="486054"/>
          </a:xfrm>
          <a:prstGeom prst="rect">
            <a:avLst/>
          </a:prstGeom>
        </p:spPr>
      </p:pic>
      <p:pic>
        <p:nvPicPr>
          <p:cNvPr id="6" name="Picture 5" descr="Chalmers_GU.wmf">
            <a:extLst>
              <a:ext uri="{FF2B5EF4-FFF2-40B4-BE49-F238E27FC236}">
                <a16:creationId xmlns:a16="http://schemas.microsoft.com/office/drawing/2014/main" id="{C664FFB1-BA55-4A28-8534-FCAB5A9F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686793"/>
            <a:ext cx="3573780" cy="3139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E983F6-5D72-4489-8618-FAF812C2CA21}"/>
              </a:ext>
            </a:extLst>
          </p:cNvPr>
          <p:cNvCxnSpPr/>
          <p:nvPr/>
        </p:nvCxnSpPr>
        <p:spPr>
          <a:xfrm>
            <a:off x="0" y="1373871"/>
            <a:ext cx="9144000" cy="0"/>
          </a:xfrm>
          <a:prstGeom prst="line">
            <a:avLst/>
          </a:prstGeom>
          <a:ln w="95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8D19BA-9584-4F96-86E4-64C1FBE40DD3}"/>
              </a:ext>
            </a:extLst>
          </p:cNvPr>
          <p:cNvCxnSpPr/>
          <p:nvPr/>
        </p:nvCxnSpPr>
        <p:spPr>
          <a:xfrm>
            <a:off x="0" y="5654772"/>
            <a:ext cx="9144000" cy="0"/>
          </a:xfrm>
          <a:prstGeom prst="line">
            <a:avLst/>
          </a:prstGeom>
          <a:ln w="95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23D4B4-25CA-44AB-C235-AD064F12E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31" y="1297058"/>
            <a:ext cx="7519702" cy="132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group of cars in a row&#10;&#10;AI-generated content may be incorrect.">
            <a:extLst>
              <a:ext uri="{FF2B5EF4-FFF2-40B4-BE49-F238E27FC236}">
                <a16:creationId xmlns:a16="http://schemas.microsoft.com/office/drawing/2014/main" id="{C581DFC4-3288-3464-BEAB-D01636D49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r="8303" b="-1"/>
          <a:stretch>
            <a:fillRect/>
          </a:stretch>
        </p:blipFill>
        <p:spPr>
          <a:xfrm>
            <a:off x="3410952" y="-5"/>
            <a:ext cx="5733047" cy="3681406"/>
          </a:xfrm>
          <a:prstGeom prst="rect">
            <a:avLst/>
          </a:prstGeom>
        </p:spPr>
      </p:pic>
      <p:pic>
        <p:nvPicPr>
          <p:cNvPr id="14" name="Content Placeholder 6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72038AC1-DD68-A522-F38E-E170D36B3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r="13146" b="-2"/>
          <a:stretch>
            <a:fillRect/>
          </a:stretch>
        </p:blipFill>
        <p:spPr>
          <a:xfrm>
            <a:off x="3410953" y="3681409"/>
            <a:ext cx="5733047" cy="317659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66E0A-C247-4FEE-E574-F88ACBBD4F5A}"/>
              </a:ext>
            </a:extLst>
          </p:cNvPr>
          <p:cNvSpPr txBox="1"/>
          <p:nvPr/>
        </p:nvSpPr>
        <p:spPr>
          <a:xfrm>
            <a:off x="628650" y="1115219"/>
            <a:ext cx="404693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2025, Waymo announced a remarkable milestone: its robotaxis had completed over 10 million paid rides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3681408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7E86E-2A79-10F3-6616-5CE4FB1F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29062B9-D8E1-4AD8-8A87-DA5AE8E1CD23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8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470CD-B442-B418-262E-D811757B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29062B9-D8E1-4AD8-8A87-DA5AE8E1CD23}" type="slidenum">
              <a:rPr lang="en-US" sz="1050"/>
              <a:pPr defTabSz="914400">
                <a:spcAft>
                  <a:spcPts val="600"/>
                </a:spcAft>
              </a:pPr>
              <a:t>5</a:t>
            </a:fld>
            <a:endParaRPr lang="en-US" sz="105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410" y="-3970"/>
            <a:ext cx="7748362" cy="6874811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9" name="Content Placeholder 8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48419E60-052C-1455-B321-550D22AC1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98" y="1172029"/>
            <a:ext cx="5326185" cy="4513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BBF444-5C6F-F09B-C060-D450FF721743}"/>
              </a:ext>
            </a:extLst>
          </p:cNvPr>
          <p:cNvSpPr txBox="1"/>
          <p:nvPr/>
        </p:nvSpPr>
        <p:spPr>
          <a:xfrm rot="20572991">
            <a:off x="4973471" y="5632928"/>
            <a:ext cx="4029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system worked as designed</a:t>
            </a:r>
            <a:r>
              <a:rPr lang="en-US" dirty="0">
                <a:solidFill>
                  <a:srgbClr val="FF0000"/>
                </a:solidFill>
              </a:rPr>
              <a:t>, but </a:t>
            </a:r>
            <a:r>
              <a:rPr lang="en-US" b="1" dirty="0">
                <a:solidFill>
                  <a:srgbClr val="FF0000"/>
                </a:solidFill>
              </a:rPr>
              <a:t>not as ethically expected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BA279-525B-D78D-D389-3003C9A11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50" y="402844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C78EB-B081-7FD4-FE81-A852FBBE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AV-Ethical challenges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992" y="1"/>
            <a:ext cx="866357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42F6-DCAE-5C74-959D-7E2D959A3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4502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How should a vehicle prioritize decisions in critical scenarios? 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What happens when ensuring passenger safety conflicts with pedestrian rights? 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Or when inclusion and accessibility require trade-offs in performance or cost? 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These questions aren’t just theoretical—they are central to how autonomous vehicles interact with society.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138" y="3423959"/>
            <a:ext cx="405617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F6383-A6A4-EE38-4A09-71C48F6D6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88" y="2312990"/>
            <a:ext cx="2835788" cy="158804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201" y="1"/>
            <a:ext cx="1550211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04058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592435" y="5166682"/>
            <a:ext cx="1376793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145" y="6033795"/>
            <a:ext cx="1493298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5519196"/>
            <a:ext cx="1005228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6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047D-B83D-3B63-2A54-29512F1D4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700" y="980843"/>
            <a:ext cx="7886700" cy="994172"/>
          </a:xfrm>
        </p:spPr>
        <p:txBody>
          <a:bodyPr/>
          <a:lstStyle/>
          <a:p>
            <a:r>
              <a:rPr lang="en-GB" i="0" u="none" strike="noStrike" dirty="0">
                <a:solidFill>
                  <a:srgbClr val="374151"/>
                </a:solidFill>
                <a:effectLst/>
              </a:rPr>
              <a:t>Context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9092-96B4-D81C-DF00-CFE4921A8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0" y="1975015"/>
            <a:ext cx="4912861" cy="3263504"/>
          </a:xfrm>
        </p:spPr>
        <p:txBody>
          <a:bodyPr>
            <a:normAutofit/>
          </a:bodyPr>
          <a:lstStyle/>
          <a:p>
            <a:r>
              <a:rPr lang="en-GB" sz="1800" dirty="0"/>
              <a:t>AVs raise complex ethical challenges (e.g. safety, inclusion, societal impact)</a:t>
            </a:r>
          </a:p>
          <a:p>
            <a:endParaRPr lang="en-GB" sz="1800" dirty="0"/>
          </a:p>
          <a:p>
            <a:r>
              <a:rPr lang="en-GB" sz="1800" dirty="0"/>
              <a:t>Design must go beyond technical performance → address societal values</a:t>
            </a:r>
          </a:p>
          <a:p>
            <a:endParaRPr lang="en-GB" sz="1800" dirty="0"/>
          </a:p>
          <a:p>
            <a:r>
              <a:rPr lang="en-GB" sz="1800" dirty="0"/>
              <a:t>Lack of practical methods to apply ethical principles in early stages of RE</a:t>
            </a:r>
          </a:p>
          <a:p>
            <a:pPr marL="342900" lvl="1" indent="0">
              <a:buNone/>
            </a:pPr>
            <a:endParaRPr lang="en-GB" sz="1500" dirty="0"/>
          </a:p>
          <a:p>
            <a:pPr lvl="1"/>
            <a:endParaRPr lang="en-GB" sz="2100" dirty="0">
              <a:cs typeface="Arial" panose="020B0604020202020204" pitchFamily="34" charset="0"/>
            </a:endParaRPr>
          </a:p>
          <a:p>
            <a:pPr lvl="1"/>
            <a:endParaRPr lang="en-GB" sz="2100" dirty="0">
              <a:cs typeface="Arial" panose="020B0604020202020204" pitchFamily="34" charset="0"/>
            </a:endParaRPr>
          </a:p>
          <a:p>
            <a:pPr marL="342900" lvl="1" indent="0">
              <a:buNone/>
            </a:pPr>
            <a:endParaRPr lang="en-GB" sz="21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D6CC7-C8FF-3DDE-632D-490E2928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62B9-D8E1-4AD8-8A87-DA5AE8E1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3C84A-637C-A575-9A3B-497EE85A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67" y="1485096"/>
            <a:ext cx="3496883" cy="39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86A6-9463-426E-0FD6-2192EA6D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5059456" cy="994172"/>
          </a:xfrm>
        </p:spPr>
        <p:txBody>
          <a:bodyPr/>
          <a:lstStyle/>
          <a:p>
            <a:r>
              <a:rPr lang="en-GB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-webkit-standard"/>
              </a:rPr>
              <a:t>Research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883FB-81AA-81E2-4098-5E24F3388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4489"/>
            <a:ext cx="4871197" cy="3263504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r>
              <a:rPr lang="en-GB" sz="1800" dirty="0"/>
              <a:t>How can we support ethics-aware requirements engineering for AVs?</a:t>
            </a:r>
          </a:p>
          <a:p>
            <a:r>
              <a:rPr lang="en-GB" sz="1800" dirty="0"/>
              <a:t>How to identify and include diverse stakeholders?</a:t>
            </a:r>
          </a:p>
          <a:p>
            <a:r>
              <a:rPr lang="en-GB" sz="1800" dirty="0"/>
              <a:t>How to surface hidden assumptions?</a:t>
            </a:r>
          </a:p>
          <a:p>
            <a:r>
              <a:rPr lang="en-GB" sz="1800" dirty="0"/>
              <a:t>How to translate abstract ethical values into system requirements?</a:t>
            </a:r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0A10-5E92-F146-14A5-B36DA410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62B9-D8E1-4AD8-8A87-DA5AE8E1CD23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7670D-9AF0-AA44-82B9-E5F46D8FF8EA}"/>
              </a:ext>
            </a:extLst>
          </p:cNvPr>
          <p:cNvSpPr txBox="1"/>
          <p:nvPr/>
        </p:nvSpPr>
        <p:spPr>
          <a:xfrm rot="20820763">
            <a:off x="2807443" y="4329117"/>
            <a:ext cx="61874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“A simplistic persona can’t capture the real lived experience of someone who is blind, someone who has faced lifelong discrimination, or someone with only intermittent access to electricity.”-Birgit Penzenstadler</a:t>
            </a:r>
            <a:br>
              <a:rPr lang="en-US" sz="1800" dirty="0"/>
            </a:br>
            <a:r>
              <a:rPr lang="en-US" sz="1200" dirty="0"/>
              <a:t>M. Borg et al., "Responsible Requirements Engineering in a VUCA World [Requirements]" in IEEE Software, vol. 42, no. 05, pp. 16-20, Sept.-Oct. 2025, </a:t>
            </a:r>
            <a:r>
              <a:rPr lang="en-US" sz="1200" dirty="0" err="1"/>
              <a:t>doi</a:t>
            </a:r>
            <a:r>
              <a:rPr lang="en-US" sz="1200" dirty="0"/>
              <a:t>: 10.1109/MS.2025.3578176.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4379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86A6-9463-426E-0FD6-2192EA6D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4240"/>
            <a:ext cx="5545182" cy="994172"/>
          </a:xfrm>
        </p:spPr>
        <p:txBody>
          <a:bodyPr>
            <a:normAutofit fontScale="90000"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Background–Ethical Framework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883FB-81AA-81E2-4098-5E24F3388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23" y="2219911"/>
            <a:ext cx="5545183" cy="3263504"/>
          </a:xfrm>
        </p:spPr>
        <p:txBody>
          <a:bodyPr>
            <a:normAutofit/>
          </a:bodyPr>
          <a:lstStyle/>
          <a:p>
            <a:r>
              <a:rPr lang="en-GB" sz="1800" b="1" dirty="0"/>
              <a:t>Ethical Framework</a:t>
            </a:r>
            <a:r>
              <a:rPr lang="en-GB" sz="1800" dirty="0"/>
              <a:t> (</a:t>
            </a:r>
            <a:r>
              <a:rPr lang="en-GB" sz="1800" dirty="0" err="1"/>
              <a:t>Guizzardi</a:t>
            </a:r>
            <a:r>
              <a:rPr lang="en-GB" sz="1800" dirty="0"/>
              <a:t> et al.)</a:t>
            </a:r>
          </a:p>
          <a:p>
            <a:pPr lvl="1"/>
            <a:r>
              <a:rPr lang="en-GB" sz="1500" dirty="0"/>
              <a:t>Principles: Fairness, Transparency, Accountability, etc.</a:t>
            </a:r>
          </a:p>
          <a:p>
            <a:pPr lvl="1"/>
            <a:r>
              <a:rPr lang="en-GB" sz="1500" dirty="0"/>
              <a:t>Applied to system-level requirements in AI/Avs</a:t>
            </a:r>
          </a:p>
          <a:p>
            <a:pPr lvl="1"/>
            <a:endParaRPr lang="en-GB" sz="1500" dirty="0"/>
          </a:p>
          <a:p>
            <a:pPr lvl="1"/>
            <a:endParaRPr lang="en-GB" sz="1500" dirty="0"/>
          </a:p>
          <a:p>
            <a:r>
              <a:rPr lang="en-GB" sz="1800" b="1" dirty="0"/>
              <a:t>Critical Systems Heuristics (CSH)</a:t>
            </a:r>
            <a:r>
              <a:rPr lang="en-GB" sz="1800" dirty="0"/>
              <a:t> (Ulrich &amp; Reynolds)</a:t>
            </a:r>
          </a:p>
          <a:p>
            <a:pPr lvl="1"/>
            <a:r>
              <a:rPr lang="en-GB" sz="1500" dirty="0"/>
              <a:t>12 boundary questions</a:t>
            </a:r>
          </a:p>
          <a:p>
            <a:pPr lvl="1"/>
            <a:r>
              <a:rPr lang="en-GB" sz="1500" dirty="0"/>
              <a:t>Focused on stakeholder perspectives and assumptions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800" dirty="0">
              <a:cs typeface="Arial" panose="020B0604020202020204" pitchFamily="34" charset="0"/>
            </a:endParaRPr>
          </a:p>
          <a:p>
            <a:endParaRPr lang="en-GB" sz="1800" dirty="0"/>
          </a:p>
          <a:p>
            <a:endParaRPr lang="en-GB" sz="18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0A10-5E92-F146-14A5-B36DA410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62B9-D8E1-4AD8-8A87-DA5AE8E1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10" descr="Article: Lack of engineering talent in the EV sector — People Matters">
            <a:extLst>
              <a:ext uri="{FF2B5EF4-FFF2-40B4-BE49-F238E27FC236}">
                <a16:creationId xmlns:a16="http://schemas.microsoft.com/office/drawing/2014/main" id="{024BA2D2-E7A7-322C-14E1-5E321E257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900" y="1068266"/>
            <a:ext cx="3360216" cy="4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788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1388</Words>
  <Application>Microsoft Macintosh PowerPoint</Application>
  <PresentationFormat>On-screen Show (4:3)</PresentationFormat>
  <Paragraphs>173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-webkit-standard</vt:lpstr>
      <vt:lpstr>Aptos</vt:lpstr>
      <vt:lpstr>Arial</vt:lpstr>
      <vt:lpstr>Calibri</vt:lpstr>
      <vt:lpstr>Helvetica</vt:lpstr>
      <vt:lpstr>Söhne</vt:lpstr>
      <vt:lpstr>Times New Roman</vt:lpstr>
      <vt:lpstr>Office Theme</vt:lpstr>
      <vt:lpstr>Ethics-driven Requirements Engineering A case of Automated Vehicles </vt:lpstr>
      <vt:lpstr>PowerPoint Presentation</vt:lpstr>
      <vt:lpstr> Towards Ethics-Driven Requirements Engineering  Integrating Critical Systems Heuristics &amp; Ethical Guidelines for  Autonomous Vehicles</vt:lpstr>
      <vt:lpstr>PowerPoint Presentation</vt:lpstr>
      <vt:lpstr>PowerPoint Presentation</vt:lpstr>
      <vt:lpstr>AV-Ethical challenges</vt:lpstr>
      <vt:lpstr>Context</vt:lpstr>
      <vt:lpstr>Research Problems</vt:lpstr>
      <vt:lpstr>Background–Ethical Framework</vt:lpstr>
      <vt:lpstr>Idea…CSH questions X ethical principles → actionable requirements </vt:lpstr>
      <vt:lpstr>CSH [Q6] What conditions of success are/ought to be outside the decision-maker’s control? </vt:lpstr>
      <vt:lpstr>Mapping</vt:lpstr>
      <vt:lpstr>Mapping</vt:lpstr>
      <vt:lpstr>Why Ethics in Requirements Engineering?</vt:lpstr>
      <vt:lpstr>Example Scenario  Autonomous Vehicle  Safety vs. Explainability </vt:lpstr>
      <vt:lpstr>Example </vt:lpstr>
      <vt:lpstr>PowerPoint Presentation</vt:lpstr>
      <vt:lpstr>Ethical tension </vt:lpstr>
      <vt:lpstr>PowerPoint Presentation</vt:lpstr>
      <vt:lpstr>Class Task [10-15 mins]</vt:lpstr>
      <vt:lpstr>Challenges in Ethical RE</vt:lpstr>
      <vt:lpstr>Best Practices for Ethics-driven RE</vt:lpstr>
      <vt:lpstr>Takeaways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46765929330</cp:lastModifiedBy>
  <cp:revision>4</cp:revision>
  <dcterms:created xsi:type="dcterms:W3CDTF">2013-01-27T09:14:16Z</dcterms:created>
  <dcterms:modified xsi:type="dcterms:W3CDTF">2025-10-16T09:00:15Z</dcterms:modified>
  <cp:category/>
</cp:coreProperties>
</file>